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notesMasterIdLst>
    <p:notesMasterId r:id="rId15"/>
  </p:notesMasterIdLst>
  <p:handoutMasterIdLst>
    <p:handoutMasterId r:id="rId16"/>
  </p:handoutMasterIdLst>
  <p:sldIdLst>
    <p:sldId id="287" r:id="rId5"/>
    <p:sldId id="299" r:id="rId6"/>
    <p:sldId id="290" r:id="rId7"/>
    <p:sldId id="291" r:id="rId8"/>
    <p:sldId id="301" r:id="rId9"/>
    <p:sldId id="296" r:id="rId10"/>
    <p:sldId id="295" r:id="rId11"/>
    <p:sldId id="300" r:id="rId12"/>
    <p:sldId id="298" r:id="rId13"/>
    <p:sldId id="297" r:id="rId14"/>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66127" autoAdjust="0"/>
  </p:normalViewPr>
  <p:slideViewPr>
    <p:cSldViewPr snapToGrid="0">
      <p:cViewPr varScale="1">
        <p:scale>
          <a:sx n="86" d="100"/>
          <a:sy n="86" d="100"/>
        </p:scale>
        <p:origin x="1554" y="90"/>
      </p:cViewPr>
      <p:guideLst/>
    </p:cSldViewPr>
  </p:slideViewPr>
  <p:outlineViewPr>
    <p:cViewPr>
      <p:scale>
        <a:sx n="33" d="100"/>
        <a:sy n="33" d="100"/>
      </p:scale>
      <p:origin x="0" y="-1503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oleObject" Target="file:///\\zabfile03.zab.local\Teams\3WFBB%20Fachkr&#228;fte%20&amp;%20Qualifizierung\FKM\Analysen\Gefragte%20Berufe\Berufsindex%20-%20Neu\Engp&#228;sse_&#220;berblick\Arbeitsmarkt_Allgemei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Balance of unemployed and total number of vacancies (estimated)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Arbeitsmarkt_Allgemein!$B$516</c:f>
              <c:strCache>
                <c:ptCount val="1"/>
                <c:pt idx="0">
                  <c:v>Helper </c:v>
                </c:pt>
              </c:strCache>
            </c:strRef>
          </c:tx>
          <c:spPr>
            <a:pattFill prst="pct60">
              <a:fgClr>
                <a:schemeClr val="tx1"/>
              </a:fgClr>
              <a:bgClr>
                <a:schemeClr val="bg1"/>
              </a:bgClr>
            </a:pattFill>
            <a:ln>
              <a:noFill/>
            </a:ln>
            <a:effectLst/>
          </c:spPr>
          <c:invertIfNegative val="0"/>
          <c:cat>
            <c:strRef>
              <c:f>Arbeitsmarkt_Allgemein!$A$517:$A$528</c:f>
              <c:strCach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strCache>
            </c:strRef>
          </c:cat>
          <c:val>
            <c:numRef>
              <c:f>Arbeitsmarkt_Allgemein!$B$517:$B$528</c:f>
              <c:numCache>
                <c:formatCode>#,##0</c:formatCode>
                <c:ptCount val="12"/>
                <c:pt idx="0">
                  <c:v>45785.929962384922</c:v>
                </c:pt>
                <c:pt idx="1">
                  <c:v>47538.677013753491</c:v>
                </c:pt>
                <c:pt idx="2">
                  <c:v>46010.85622805528</c:v>
                </c:pt>
                <c:pt idx="3">
                  <c:v>43015.642892402888</c:v>
                </c:pt>
                <c:pt idx="4">
                  <c:v>38691.728642213333</c:v>
                </c:pt>
                <c:pt idx="5">
                  <c:v>33492.90385531434</c:v>
                </c:pt>
                <c:pt idx="6">
                  <c:v>29110.178620950417</c:v>
                </c:pt>
                <c:pt idx="7">
                  <c:v>26086.705098477523</c:v>
                </c:pt>
                <c:pt idx="8">
                  <c:v>30492.531787008131</c:v>
                </c:pt>
                <c:pt idx="9">
                  <c:v>29402.066836007092</c:v>
                </c:pt>
                <c:pt idx="10">
                  <c:v>24614.358139865162</c:v>
                </c:pt>
                <c:pt idx="11">
                  <c:v>28172.695486492012</c:v>
                </c:pt>
              </c:numCache>
            </c:numRef>
          </c:val>
          <c:extLst>
            <c:ext xmlns:c16="http://schemas.microsoft.com/office/drawing/2014/chart" uri="{C3380CC4-5D6E-409C-BE32-E72D297353CC}">
              <c16:uniqueId val="{00000000-07CB-48CF-9591-B3E8AF31F6F4}"/>
            </c:ext>
          </c:extLst>
        </c:ser>
        <c:ser>
          <c:idx val="2"/>
          <c:order val="2"/>
          <c:tx>
            <c:strRef>
              <c:f>Arbeitsmarkt_Allgemein!$D$516</c:f>
              <c:strCache>
                <c:ptCount val="1"/>
                <c:pt idx="0">
                  <c:v>Skilled Worker/Specialist/Experts</c:v>
                </c:pt>
              </c:strCache>
            </c:strRef>
          </c:tx>
          <c:spPr>
            <a:solidFill>
              <a:schemeClr val="tx1"/>
            </a:solidFill>
            <a:ln>
              <a:noFill/>
            </a:ln>
            <a:effectLst/>
          </c:spPr>
          <c:invertIfNegative val="0"/>
          <c:cat>
            <c:strRef>
              <c:f>Arbeitsmarkt_Allgemein!$A$517:$A$528</c:f>
              <c:strCach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strCache>
            </c:strRef>
          </c:cat>
          <c:val>
            <c:numRef>
              <c:f>Arbeitsmarkt_Allgemein!$D$517:$D$528</c:f>
              <c:numCache>
                <c:formatCode>#,##0</c:formatCode>
                <c:ptCount val="12"/>
                <c:pt idx="0">
                  <c:v>52238.135321267451</c:v>
                </c:pt>
                <c:pt idx="1">
                  <c:v>53105.956916238123</c:v>
                </c:pt>
                <c:pt idx="2">
                  <c:v>44079.795767846066</c:v>
                </c:pt>
                <c:pt idx="3">
                  <c:v>31636.064622829777</c:v>
                </c:pt>
                <c:pt idx="4">
                  <c:v>24073.135483100774</c:v>
                </c:pt>
                <c:pt idx="5">
                  <c:v>16167.971798682407</c:v>
                </c:pt>
                <c:pt idx="6">
                  <c:v>5901.4077815525088</c:v>
                </c:pt>
                <c:pt idx="7">
                  <c:v>-1592.3749989511707</c:v>
                </c:pt>
                <c:pt idx="8">
                  <c:v>-632.04048617844091</c:v>
                </c:pt>
                <c:pt idx="9">
                  <c:v>-7306.1989417848818</c:v>
                </c:pt>
                <c:pt idx="10">
                  <c:v>-18648.497723071538</c:v>
                </c:pt>
                <c:pt idx="11">
                  <c:v>-13719.251566544131</c:v>
                </c:pt>
              </c:numCache>
            </c:numRef>
          </c:val>
          <c:extLst>
            <c:ext xmlns:c16="http://schemas.microsoft.com/office/drawing/2014/chart" uri="{C3380CC4-5D6E-409C-BE32-E72D297353CC}">
              <c16:uniqueId val="{00000001-07CB-48CF-9591-B3E8AF31F6F4}"/>
            </c:ext>
          </c:extLst>
        </c:ser>
        <c:dLbls>
          <c:showLegendKey val="0"/>
          <c:showVal val="0"/>
          <c:showCatName val="0"/>
          <c:showSerName val="0"/>
          <c:showPercent val="0"/>
          <c:showBubbleSize val="0"/>
        </c:dLbls>
        <c:gapWidth val="219"/>
        <c:overlap val="-27"/>
        <c:axId val="903958640"/>
        <c:axId val="925878256"/>
        <c:extLst>
          <c:ext xmlns:c15="http://schemas.microsoft.com/office/drawing/2012/chart" uri="{02D57815-91ED-43cb-92C2-25804820EDAC}">
            <c15:filteredBarSeries>
              <c15:ser>
                <c:idx val="1"/>
                <c:order val="1"/>
                <c:tx>
                  <c:strRef>
                    <c:extLst>
                      <c:ext uri="{02D57815-91ED-43cb-92C2-25804820EDAC}">
                        <c15:formulaRef>
                          <c15:sqref>Arbeitsmarkt_Allgemein!$C$516</c15:sqref>
                        </c15:formulaRef>
                      </c:ext>
                    </c:extLst>
                    <c:strCache>
                      <c:ptCount val="1"/>
                      <c:pt idx="0">
                        <c:v>Helfer -Arbeitslose weniger 12 Monate</c:v>
                      </c:pt>
                    </c:strCache>
                  </c:strRef>
                </c:tx>
                <c:spPr>
                  <a:pattFill prst="pct70">
                    <a:fgClr>
                      <a:schemeClr val="accent1"/>
                    </a:fgClr>
                    <a:bgClr>
                      <a:schemeClr val="bg1"/>
                    </a:bgClr>
                  </a:pattFill>
                  <a:ln>
                    <a:noFill/>
                  </a:ln>
                  <a:effectLst/>
                </c:spPr>
                <c:invertIfNegative val="0"/>
                <c:cat>
                  <c:strRef>
                    <c:extLst>
                      <c:ext uri="{02D57815-91ED-43cb-92C2-25804820EDAC}">
                        <c15:formulaRef>
                          <c15:sqref>Arbeitsmarkt_Allgemein!$A$517:$A$528</c15:sqref>
                        </c15:formulaRef>
                      </c:ext>
                    </c:extLst>
                    <c:strCach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strCache>
                  </c:strRef>
                </c:cat>
                <c:val>
                  <c:numRef>
                    <c:extLst>
                      <c:ext uri="{02D57815-91ED-43cb-92C2-25804820EDAC}">
                        <c15:formulaRef>
                          <c15:sqref>Arbeitsmarkt_Allgemein!$C$517:$C$528</c15:sqref>
                        </c15:formulaRef>
                      </c:ext>
                    </c:extLst>
                    <c:numCache>
                      <c:formatCode>#,##0</c:formatCode>
                      <c:ptCount val="12"/>
                      <c:pt idx="0">
                        <c:v>23345.26329571825</c:v>
                      </c:pt>
                      <c:pt idx="1">
                        <c:v>23281.777013753497</c:v>
                      </c:pt>
                      <c:pt idx="2">
                        <c:v>21588.772894721944</c:v>
                      </c:pt>
                      <c:pt idx="3">
                        <c:v>19532.559559069588</c:v>
                      </c:pt>
                      <c:pt idx="4">
                        <c:v>16404.811975546632</c:v>
                      </c:pt>
                      <c:pt idx="5">
                        <c:v>14501.570521981042</c:v>
                      </c:pt>
                      <c:pt idx="6">
                        <c:v>12480.761954283716</c:v>
                      </c:pt>
                      <c:pt idx="7">
                        <c:v>11686.121765144122</c:v>
                      </c:pt>
                      <c:pt idx="8">
                        <c:v>14383.365120341394</c:v>
                      </c:pt>
                      <c:pt idx="9">
                        <c:v>10211.40016934039</c:v>
                      </c:pt>
                      <c:pt idx="10">
                        <c:v>7111.2748065318629</c:v>
                      </c:pt>
                    </c:numCache>
                  </c:numRef>
                </c:val>
                <c:extLst>
                  <c:ext xmlns:c16="http://schemas.microsoft.com/office/drawing/2014/chart" uri="{C3380CC4-5D6E-409C-BE32-E72D297353CC}">
                    <c16:uniqueId val="{00000002-07CB-48CF-9591-B3E8AF31F6F4}"/>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Arbeitsmarkt_Allgemein!$E$516</c15:sqref>
                        </c15:formulaRef>
                      </c:ext>
                    </c:extLst>
                    <c:strCache>
                      <c:ptCount val="1"/>
                      <c:pt idx="0">
                        <c:v>Fachk./Spez./Exp.-Arbeitslose weniger 12 Monate</c:v>
                      </c:pt>
                    </c:strCache>
                  </c:strRef>
                </c:tx>
                <c:spPr>
                  <a:pattFill prst="pct70">
                    <a:fgClr>
                      <a:schemeClr val="accent2"/>
                    </a:fgClr>
                    <a:bgClr>
                      <a:schemeClr val="bg1"/>
                    </a:bgClr>
                  </a:pattFill>
                  <a:ln>
                    <a:noFill/>
                  </a:ln>
                  <a:effectLst/>
                </c:spPr>
                <c:invertIfNegative val="0"/>
                <c:cat>
                  <c:strRef>
                    <c:extLst xmlns:c15="http://schemas.microsoft.com/office/drawing/2012/chart">
                      <c:ext xmlns:c15="http://schemas.microsoft.com/office/drawing/2012/chart" uri="{02D57815-91ED-43cb-92C2-25804820EDAC}">
                        <c15:formulaRef>
                          <c15:sqref>Arbeitsmarkt_Allgemein!$A$517:$A$528</c15:sqref>
                        </c15:formulaRef>
                      </c:ext>
                    </c:extLst>
                    <c:strCach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strCache>
                  </c:strRef>
                </c:cat>
                <c:val>
                  <c:numRef>
                    <c:extLst xmlns:c15="http://schemas.microsoft.com/office/drawing/2012/chart">
                      <c:ext xmlns:c15="http://schemas.microsoft.com/office/drawing/2012/chart" uri="{02D57815-91ED-43cb-92C2-25804820EDAC}">
                        <c15:formulaRef>
                          <c15:sqref>Arbeitsmarkt_Allgemein!$E$517:$E$528</c15:sqref>
                        </c15:formulaRef>
                      </c:ext>
                    </c:extLst>
                    <c:numCache>
                      <c:formatCode>#,##0</c:formatCode>
                      <c:ptCount val="12"/>
                      <c:pt idx="0">
                        <c:v>28557.385321267429</c:v>
                      </c:pt>
                      <c:pt idx="1">
                        <c:v>27835.256916238119</c:v>
                      </c:pt>
                      <c:pt idx="2">
                        <c:v>19661.295767846063</c:v>
                      </c:pt>
                      <c:pt idx="3">
                        <c:v>9343.481289496478</c:v>
                      </c:pt>
                      <c:pt idx="4">
                        <c:v>3388.5521497673726</c:v>
                      </c:pt>
                      <c:pt idx="5">
                        <c:v>-943.11153465109601</c:v>
                      </c:pt>
                      <c:pt idx="6">
                        <c:v>-8649.5088851142937</c:v>
                      </c:pt>
                      <c:pt idx="7">
                        <c:v>-14113.208332284368</c:v>
                      </c:pt>
                      <c:pt idx="8">
                        <c:v>-11832.123819511806</c:v>
                      </c:pt>
                      <c:pt idx="9">
                        <c:v>-19813.115608451582</c:v>
                      </c:pt>
                      <c:pt idx="10">
                        <c:v>-29776.66438973834</c:v>
                      </c:pt>
                    </c:numCache>
                  </c:numRef>
                </c:val>
                <c:extLst xmlns:c15="http://schemas.microsoft.com/office/drawing/2012/chart">
                  <c:ext xmlns:c16="http://schemas.microsoft.com/office/drawing/2014/chart" uri="{C3380CC4-5D6E-409C-BE32-E72D297353CC}">
                    <c16:uniqueId val="{00000003-07CB-48CF-9591-B3E8AF31F6F4}"/>
                  </c:ext>
                </c:extLst>
              </c15:ser>
            </c15:filteredBarSeries>
          </c:ext>
        </c:extLst>
      </c:barChart>
      <c:catAx>
        <c:axId val="90395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925878256"/>
        <c:crosses val="autoZero"/>
        <c:auto val="1"/>
        <c:lblAlgn val="ctr"/>
        <c:lblOffset val="100"/>
        <c:noMultiLvlLbl val="0"/>
      </c:catAx>
      <c:valAx>
        <c:axId val="925878256"/>
        <c:scaling>
          <c:orientation val="minMax"/>
          <c:min val="-200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903958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45660" cy="498056"/>
          </a:xfrm>
          <a:prstGeom prst="rect">
            <a:avLst/>
          </a:prstGeom>
        </p:spPr>
        <p:txBody>
          <a:bodyPr vert="horz" lIns="95562" tIns="47781" rIns="95562" bIns="47781"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850443" y="0"/>
            <a:ext cx="2945660" cy="498056"/>
          </a:xfrm>
          <a:prstGeom prst="rect">
            <a:avLst/>
          </a:prstGeom>
        </p:spPr>
        <p:txBody>
          <a:bodyPr vert="horz" lIns="95562" tIns="47781" rIns="95562" bIns="47781" rtlCol="0"/>
          <a:lstStyle>
            <a:lvl1pPr algn="r">
              <a:defRPr sz="1300"/>
            </a:lvl1pPr>
          </a:lstStyle>
          <a:p>
            <a:fld id="{FD5D270C-AD71-46E6-A5A6-B9B37BC4B257}" type="datetimeFigureOut">
              <a:rPr lang="en-US" smtClean="0"/>
              <a:t>9/2/2024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428584"/>
            <a:ext cx="2945660" cy="498055"/>
          </a:xfrm>
          <a:prstGeom prst="rect">
            <a:avLst/>
          </a:prstGeom>
        </p:spPr>
        <p:txBody>
          <a:bodyPr vert="horz" lIns="95562" tIns="47781" rIns="95562" bIns="4778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850443" y="9428584"/>
            <a:ext cx="2945660" cy="498055"/>
          </a:xfrm>
          <a:prstGeom prst="rect">
            <a:avLst/>
          </a:prstGeom>
        </p:spPr>
        <p:txBody>
          <a:bodyPr vert="horz" lIns="95562" tIns="47781" rIns="95562" bIns="47781" rtlCol="0" anchor="b"/>
          <a:lstStyle>
            <a:lvl1pPr algn="r">
              <a:defRPr sz="1300"/>
            </a:lvl1pPr>
          </a:lstStyle>
          <a:p>
            <a:fld id="{A433BB8F-7739-4E84-9D14-DC6BE98AAA9F}" type="slidenum">
              <a:rPr lang="en-US" smtClean="0"/>
              <a:t>‹Nr.›</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293" cy="496882"/>
          </a:xfrm>
          <a:prstGeom prst="rect">
            <a:avLst/>
          </a:prstGeom>
        </p:spPr>
        <p:txBody>
          <a:bodyPr vert="horz" lIns="90434" tIns="45217" rIns="90434" bIns="45217" rtlCol="0"/>
          <a:lstStyle>
            <a:lvl1pPr algn="l">
              <a:defRPr sz="1200"/>
            </a:lvl1pPr>
          </a:lstStyle>
          <a:p>
            <a:endParaRPr lang="de-DE"/>
          </a:p>
        </p:txBody>
      </p:sp>
      <p:sp>
        <p:nvSpPr>
          <p:cNvPr id="3" name="Datumsplatzhalter 2"/>
          <p:cNvSpPr>
            <a:spLocks noGrp="1"/>
          </p:cNvSpPr>
          <p:nvPr>
            <p:ph type="dt" idx="1"/>
          </p:nvPr>
        </p:nvSpPr>
        <p:spPr>
          <a:xfrm>
            <a:off x="3850815" y="0"/>
            <a:ext cx="2945293" cy="496882"/>
          </a:xfrm>
          <a:prstGeom prst="rect">
            <a:avLst/>
          </a:prstGeom>
        </p:spPr>
        <p:txBody>
          <a:bodyPr vert="horz" lIns="90434" tIns="45217" rIns="90434" bIns="45217" rtlCol="0"/>
          <a:lstStyle>
            <a:lvl1pPr algn="r">
              <a:defRPr sz="1200"/>
            </a:lvl1pPr>
          </a:lstStyle>
          <a:p>
            <a:fld id="{CCE1B49A-6443-4190-A005-844ABC2DAC56}" type="datetimeFigureOut">
              <a:rPr lang="de-DE" smtClean="0"/>
              <a:t>02.09.2024</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0434" tIns="45217" rIns="90434" bIns="45217" rtlCol="0" anchor="ctr"/>
          <a:lstStyle/>
          <a:p>
            <a:endParaRPr lang="de-DE"/>
          </a:p>
        </p:txBody>
      </p:sp>
      <p:sp>
        <p:nvSpPr>
          <p:cNvPr id="5" name="Notizenplatzhalter 4"/>
          <p:cNvSpPr>
            <a:spLocks noGrp="1"/>
          </p:cNvSpPr>
          <p:nvPr>
            <p:ph type="body" sz="quarter" idx="3"/>
          </p:nvPr>
        </p:nvSpPr>
        <p:spPr>
          <a:xfrm>
            <a:off x="679924" y="4776989"/>
            <a:ext cx="5437827" cy="3909016"/>
          </a:xfrm>
          <a:prstGeom prst="rect">
            <a:avLst/>
          </a:prstGeom>
        </p:spPr>
        <p:txBody>
          <a:bodyPr vert="horz" lIns="90434" tIns="45217" rIns="90434" bIns="45217"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9756"/>
            <a:ext cx="2945293" cy="496882"/>
          </a:xfrm>
          <a:prstGeom prst="rect">
            <a:avLst/>
          </a:prstGeom>
        </p:spPr>
        <p:txBody>
          <a:bodyPr vert="horz" lIns="90434" tIns="45217" rIns="90434" bIns="45217" rtlCol="0" anchor="b"/>
          <a:lstStyle>
            <a:lvl1pPr algn="l">
              <a:defRPr sz="1200"/>
            </a:lvl1pPr>
          </a:lstStyle>
          <a:p>
            <a:endParaRPr lang="de-DE"/>
          </a:p>
        </p:txBody>
      </p:sp>
      <p:sp>
        <p:nvSpPr>
          <p:cNvPr id="7" name="Foliennummernplatzhalter 6"/>
          <p:cNvSpPr>
            <a:spLocks noGrp="1"/>
          </p:cNvSpPr>
          <p:nvPr>
            <p:ph type="sldNum" sz="quarter" idx="5"/>
          </p:nvPr>
        </p:nvSpPr>
        <p:spPr>
          <a:xfrm>
            <a:off x="3850815" y="9429756"/>
            <a:ext cx="2945293" cy="496882"/>
          </a:xfrm>
          <a:prstGeom prst="rect">
            <a:avLst/>
          </a:prstGeom>
        </p:spPr>
        <p:txBody>
          <a:bodyPr vert="horz" lIns="90434" tIns="45217" rIns="90434" bIns="45217" rtlCol="0" anchor="b"/>
          <a:lstStyle>
            <a:lvl1pPr algn="r">
              <a:defRPr sz="1200"/>
            </a:lvl1pPr>
          </a:lstStyle>
          <a:p>
            <a:fld id="{C42FFFFA-2ECB-4722-A722-80772301199B}" type="slidenum">
              <a:rPr lang="de-DE" smtClean="0"/>
              <a:t>‹Nr.›</a:t>
            </a:fld>
            <a:endParaRPr lang="de-DE"/>
          </a:p>
        </p:txBody>
      </p:sp>
    </p:spTree>
    <p:extLst>
      <p:ext uri="{BB962C8B-B14F-4D97-AF65-F5344CB8AC3E}">
        <p14:creationId xmlns:p14="http://schemas.microsoft.com/office/powerpoint/2010/main" val="1630573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42FFFFA-2ECB-4722-A722-80772301199B}" type="slidenum">
              <a:rPr lang="de-DE" smtClean="0"/>
              <a:t>1</a:t>
            </a:fld>
            <a:endParaRPr lang="de-DE"/>
          </a:p>
        </p:txBody>
      </p:sp>
    </p:spTree>
    <p:extLst>
      <p:ext uri="{BB962C8B-B14F-4D97-AF65-F5344CB8AC3E}">
        <p14:creationId xmlns:p14="http://schemas.microsoft.com/office/powerpoint/2010/main" val="3763126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de-DE" dirty="0"/>
              <a:t>The </a:t>
            </a:r>
            <a:r>
              <a:rPr lang="de-DE" dirty="0" err="1"/>
              <a:t>figures</a:t>
            </a:r>
            <a:r>
              <a:rPr lang="de-DE" dirty="0"/>
              <a:t> on </a:t>
            </a:r>
            <a:r>
              <a:rPr lang="de-DE" dirty="0" err="1"/>
              <a:t>the</a:t>
            </a:r>
            <a:r>
              <a:rPr lang="de-DE" dirty="0"/>
              <a:t> </a:t>
            </a:r>
            <a:r>
              <a:rPr lang="de-DE" dirty="0" err="1"/>
              <a:t>occupational</a:t>
            </a:r>
            <a:r>
              <a:rPr lang="de-DE" dirty="0"/>
              <a:t> </a:t>
            </a:r>
            <a:r>
              <a:rPr lang="de-DE" dirty="0" err="1"/>
              <a:t>groups</a:t>
            </a:r>
            <a:r>
              <a:rPr lang="de-DE" dirty="0"/>
              <a:t> </a:t>
            </a:r>
            <a:r>
              <a:rPr lang="de-DE" dirty="0" err="1"/>
              <a:t>affected</a:t>
            </a:r>
            <a:r>
              <a:rPr lang="de-DE" dirty="0"/>
              <a:t> </a:t>
            </a:r>
            <a:r>
              <a:rPr lang="de-DE" dirty="0" err="1"/>
              <a:t>by</a:t>
            </a:r>
            <a:r>
              <a:rPr lang="de-DE" dirty="0"/>
              <a:t> </a:t>
            </a:r>
            <a:r>
              <a:rPr lang="de-DE" dirty="0" err="1"/>
              <a:t>skills</a:t>
            </a:r>
            <a:r>
              <a:rPr lang="de-DE" dirty="0"/>
              <a:t> </a:t>
            </a:r>
            <a:r>
              <a:rPr lang="de-DE" dirty="0" err="1"/>
              <a:t>shortages</a:t>
            </a:r>
            <a:r>
              <a:rPr lang="de-DE" dirty="0"/>
              <a:t> </a:t>
            </a:r>
            <a:r>
              <a:rPr lang="de-DE" dirty="0" err="1"/>
              <a:t>clearly</a:t>
            </a:r>
            <a:r>
              <a:rPr lang="de-DE" dirty="0"/>
              <a:t> </a:t>
            </a:r>
            <a:r>
              <a:rPr lang="de-DE" dirty="0" err="1"/>
              <a:t>indicate</a:t>
            </a:r>
            <a:r>
              <a:rPr lang="de-DE" dirty="0"/>
              <a:t> </a:t>
            </a:r>
            <a:r>
              <a:rPr lang="de-DE" dirty="0" err="1"/>
              <a:t>that</a:t>
            </a:r>
            <a:r>
              <a:rPr lang="de-DE" dirty="0"/>
              <a:t> a </a:t>
            </a:r>
            <a:r>
              <a:rPr lang="de-DE" dirty="0" err="1"/>
              <a:t>broad</a:t>
            </a:r>
            <a:r>
              <a:rPr lang="de-DE" dirty="0"/>
              <a:t> </a:t>
            </a:r>
            <a:r>
              <a:rPr lang="de-DE" dirty="0" err="1"/>
              <a:t>spectrum</a:t>
            </a:r>
            <a:r>
              <a:rPr lang="de-DE" dirty="0"/>
              <a:t> </a:t>
            </a:r>
            <a:r>
              <a:rPr lang="de-DE" dirty="0" err="1"/>
              <a:t>of</a:t>
            </a:r>
            <a:r>
              <a:rPr lang="de-DE" dirty="0"/>
              <a:t> </a:t>
            </a:r>
            <a:r>
              <a:rPr lang="de-DE" dirty="0" err="1"/>
              <a:t>occupations</a:t>
            </a:r>
            <a:r>
              <a:rPr lang="de-DE" dirty="0"/>
              <a:t> will </a:t>
            </a:r>
            <a:r>
              <a:rPr lang="de-DE" dirty="0" err="1"/>
              <a:t>be</a:t>
            </a:r>
            <a:r>
              <a:rPr lang="de-DE" dirty="0"/>
              <a:t> </a:t>
            </a:r>
            <a:r>
              <a:rPr lang="de-DE" dirty="0" err="1"/>
              <a:t>affected</a:t>
            </a:r>
            <a:r>
              <a:rPr lang="de-DE" dirty="0"/>
              <a:t> </a:t>
            </a:r>
            <a:r>
              <a:rPr lang="de-DE" dirty="0" err="1"/>
              <a:t>by</a:t>
            </a:r>
            <a:r>
              <a:rPr lang="de-DE" dirty="0"/>
              <a:t> </a:t>
            </a:r>
            <a:r>
              <a:rPr lang="de-DE" dirty="0" err="1"/>
              <a:t>the</a:t>
            </a:r>
            <a:r>
              <a:rPr lang="de-DE" dirty="0"/>
              <a:t> </a:t>
            </a:r>
            <a:r>
              <a:rPr lang="de-DE" dirty="0" err="1"/>
              <a:t>shortages</a:t>
            </a:r>
            <a:r>
              <a:rPr lang="de-DE" dirty="0"/>
              <a:t> in 2023.</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err="1"/>
              <a:t>Some</a:t>
            </a:r>
            <a:r>
              <a:rPr lang="de-DE" dirty="0"/>
              <a:t> </a:t>
            </a:r>
            <a:r>
              <a:rPr lang="de-DE" dirty="0" err="1"/>
              <a:t>of</a:t>
            </a:r>
            <a:r>
              <a:rPr lang="de-DE" dirty="0"/>
              <a:t> </a:t>
            </a:r>
            <a:r>
              <a:rPr lang="de-DE" dirty="0" err="1"/>
              <a:t>the</a:t>
            </a:r>
            <a:r>
              <a:rPr lang="de-DE" dirty="0"/>
              <a:t> </a:t>
            </a:r>
            <a:r>
              <a:rPr lang="de-DE" dirty="0" err="1"/>
              <a:t>occupational</a:t>
            </a:r>
            <a:r>
              <a:rPr lang="de-DE" dirty="0"/>
              <a:t> </a:t>
            </a:r>
            <a:r>
              <a:rPr lang="de-DE" dirty="0" err="1"/>
              <a:t>areas</a:t>
            </a:r>
            <a:r>
              <a:rPr lang="de-DE" dirty="0"/>
              <a:t> </a:t>
            </a:r>
            <a:r>
              <a:rPr lang="de-DE" dirty="0" err="1"/>
              <a:t>mentioned</a:t>
            </a:r>
            <a:r>
              <a:rPr lang="de-DE" dirty="0"/>
              <a:t> </a:t>
            </a:r>
            <a:r>
              <a:rPr lang="de-DE" dirty="0" err="1"/>
              <a:t>have</a:t>
            </a:r>
            <a:r>
              <a:rPr lang="de-DE" dirty="0"/>
              <a:t> </a:t>
            </a:r>
            <a:r>
              <a:rPr lang="de-DE" dirty="0" err="1"/>
              <a:t>been</a:t>
            </a:r>
            <a:r>
              <a:rPr lang="de-DE" dirty="0"/>
              <a:t> </a:t>
            </a:r>
            <a:r>
              <a:rPr lang="de-DE" dirty="0" err="1"/>
              <a:t>affected</a:t>
            </a:r>
            <a:r>
              <a:rPr lang="de-DE" dirty="0"/>
              <a:t> </a:t>
            </a:r>
            <a:r>
              <a:rPr lang="de-DE" dirty="0" err="1"/>
              <a:t>by</a:t>
            </a:r>
            <a:r>
              <a:rPr lang="de-DE" dirty="0"/>
              <a:t> </a:t>
            </a:r>
            <a:r>
              <a:rPr lang="de-DE" dirty="0" err="1"/>
              <a:t>shortages</a:t>
            </a:r>
            <a:r>
              <a:rPr lang="de-DE" dirty="0"/>
              <a:t> </a:t>
            </a:r>
            <a:r>
              <a:rPr lang="de-DE" dirty="0" err="1"/>
              <a:t>for</a:t>
            </a:r>
            <a:r>
              <a:rPr lang="de-DE" dirty="0"/>
              <a:t> </a:t>
            </a:r>
            <a:r>
              <a:rPr lang="de-DE" dirty="0" err="1"/>
              <a:t>some</a:t>
            </a:r>
            <a:r>
              <a:rPr lang="de-DE" dirty="0"/>
              <a:t> time. These </a:t>
            </a:r>
            <a:r>
              <a:rPr lang="de-DE" dirty="0" err="1"/>
              <a:t>include</a:t>
            </a:r>
            <a:r>
              <a:rPr lang="de-DE" dirty="0"/>
              <a:t>, </a:t>
            </a:r>
            <a:r>
              <a:rPr lang="de-DE" dirty="0" err="1"/>
              <a:t>for</a:t>
            </a:r>
            <a:r>
              <a:rPr lang="de-DE" dirty="0"/>
              <a:t> </a:t>
            </a:r>
            <a:r>
              <a:rPr lang="de-DE" dirty="0" err="1"/>
              <a:t>example</a:t>
            </a:r>
            <a:r>
              <a:rPr lang="de-DE" dirty="0"/>
              <a:t>, </a:t>
            </a:r>
            <a:r>
              <a:rPr lang="de-DE" dirty="0" err="1"/>
              <a:t>the</a:t>
            </a:r>
            <a:r>
              <a:rPr lang="de-DE" dirty="0"/>
              <a:t> </a:t>
            </a:r>
            <a:r>
              <a:rPr lang="de-DE" dirty="0" err="1"/>
              <a:t>health</a:t>
            </a:r>
            <a:r>
              <a:rPr lang="de-DE" dirty="0"/>
              <a:t> and social </a:t>
            </a:r>
            <a:r>
              <a:rPr lang="de-DE" dirty="0" err="1"/>
              <a:t>professions</a:t>
            </a:r>
            <a:r>
              <a:rPr lang="de-DE" dirty="0"/>
              <a:t> </a:t>
            </a:r>
            <a:r>
              <a:rPr lang="de-DE" dirty="0" err="1"/>
              <a:t>or</a:t>
            </a:r>
            <a:r>
              <a:rPr lang="de-DE" dirty="0"/>
              <a:t> </a:t>
            </a:r>
            <a:r>
              <a:rPr lang="de-DE" dirty="0" err="1"/>
              <a:t>metal</a:t>
            </a:r>
            <a:r>
              <a:rPr lang="de-DE" dirty="0"/>
              <a:t> and </a:t>
            </a:r>
            <a:r>
              <a:rPr lang="de-DE" dirty="0" err="1"/>
              <a:t>electrical</a:t>
            </a:r>
            <a:r>
              <a:rPr lang="de-DE" dirty="0"/>
              <a:t> </a:t>
            </a:r>
            <a:r>
              <a:rPr lang="de-DE" dirty="0" err="1"/>
              <a:t>professions</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a:t>In </a:t>
            </a:r>
            <a:r>
              <a:rPr lang="de-DE" dirty="0" err="1"/>
              <a:t>other</a:t>
            </a:r>
            <a:r>
              <a:rPr lang="de-DE" dirty="0"/>
              <a:t> </a:t>
            </a:r>
            <a:r>
              <a:rPr lang="de-DE" dirty="0" err="1"/>
              <a:t>occupational</a:t>
            </a:r>
            <a:r>
              <a:rPr lang="de-DE" dirty="0"/>
              <a:t> </a:t>
            </a:r>
            <a:r>
              <a:rPr lang="de-DE" dirty="0" err="1"/>
              <a:t>groups</a:t>
            </a:r>
            <a:r>
              <a:rPr lang="de-DE" dirty="0"/>
              <a:t>, </a:t>
            </a:r>
            <a:r>
              <a:rPr lang="de-DE" dirty="0" err="1"/>
              <a:t>the</a:t>
            </a:r>
            <a:r>
              <a:rPr lang="de-DE" dirty="0"/>
              <a:t> </a:t>
            </a:r>
            <a:r>
              <a:rPr lang="de-DE" dirty="0" err="1"/>
              <a:t>bottlenecks</a:t>
            </a:r>
            <a:r>
              <a:rPr lang="de-DE" dirty="0"/>
              <a:t> </a:t>
            </a:r>
            <a:r>
              <a:rPr lang="de-DE" dirty="0" err="1"/>
              <a:t>are</a:t>
            </a:r>
            <a:r>
              <a:rPr lang="de-DE" dirty="0"/>
              <a:t> </a:t>
            </a:r>
            <a:r>
              <a:rPr lang="de-DE" dirty="0" err="1"/>
              <a:t>only</a:t>
            </a:r>
            <a:r>
              <a:rPr lang="de-DE" dirty="0"/>
              <a:t> just </a:t>
            </a:r>
            <a:r>
              <a:rPr lang="de-DE" dirty="0" err="1"/>
              <a:t>becoming</a:t>
            </a:r>
            <a:r>
              <a:rPr lang="de-DE" dirty="0"/>
              <a:t> apparent. This </a:t>
            </a:r>
            <a:r>
              <a:rPr lang="de-DE" dirty="0" err="1"/>
              <a:t>applies</a:t>
            </a:r>
            <a:r>
              <a:rPr lang="de-DE" dirty="0"/>
              <a:t>, </a:t>
            </a:r>
            <a:r>
              <a:rPr lang="de-DE" dirty="0" err="1"/>
              <a:t>for</a:t>
            </a:r>
            <a:r>
              <a:rPr lang="de-DE" dirty="0"/>
              <a:t> </a:t>
            </a:r>
            <a:r>
              <a:rPr lang="de-DE" dirty="0" err="1"/>
              <a:t>example</a:t>
            </a:r>
            <a:r>
              <a:rPr lang="de-DE" dirty="0"/>
              <a:t>, </a:t>
            </a:r>
            <a:r>
              <a:rPr lang="de-DE" dirty="0" err="1"/>
              <a:t>to</a:t>
            </a:r>
            <a:r>
              <a:rPr lang="de-DE" dirty="0"/>
              <a:t> </a:t>
            </a:r>
            <a:r>
              <a:rPr lang="de-DE" dirty="0" err="1"/>
              <a:t>occupations</a:t>
            </a:r>
            <a:r>
              <a:rPr lang="de-DE" dirty="0"/>
              <a:t> in </a:t>
            </a:r>
            <a:r>
              <a:rPr lang="de-DE" dirty="0" err="1"/>
              <a:t>agriculture</a:t>
            </a:r>
            <a:r>
              <a:rPr lang="de-DE" dirty="0"/>
              <a:t>, </a:t>
            </a:r>
            <a:r>
              <a:rPr lang="de-DE" dirty="0" err="1"/>
              <a:t>catering</a:t>
            </a:r>
            <a:r>
              <a:rPr lang="de-DE" dirty="0"/>
              <a:t>, </a:t>
            </a:r>
            <a:r>
              <a:rPr lang="de-DE" dirty="0" err="1"/>
              <a:t>or</a:t>
            </a:r>
            <a:r>
              <a:rPr lang="de-DE" dirty="0"/>
              <a:t> </a:t>
            </a:r>
            <a:r>
              <a:rPr lang="de-DE" dirty="0" err="1"/>
              <a:t>the</a:t>
            </a:r>
            <a:r>
              <a:rPr lang="de-DE" dirty="0"/>
              <a:t> </a:t>
            </a:r>
            <a:r>
              <a:rPr lang="de-DE" dirty="0" err="1"/>
              <a:t>commercial</a:t>
            </a:r>
            <a:r>
              <a:rPr lang="de-DE" dirty="0"/>
              <a:t> </a:t>
            </a:r>
            <a:r>
              <a:rPr lang="de-DE" dirty="0" err="1"/>
              <a:t>sector</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err="1"/>
              <a:t>Because</a:t>
            </a:r>
            <a:r>
              <a:rPr lang="de-DE" dirty="0"/>
              <a:t> </a:t>
            </a:r>
            <a:r>
              <a:rPr lang="de-DE" dirty="0" err="1"/>
              <a:t>of</a:t>
            </a:r>
            <a:r>
              <a:rPr lang="de-DE" dirty="0"/>
              <a:t> </a:t>
            </a:r>
            <a:r>
              <a:rPr lang="de-DE" dirty="0" err="1"/>
              <a:t>that</a:t>
            </a:r>
            <a:r>
              <a:rPr lang="de-DE" dirty="0"/>
              <a:t>, </a:t>
            </a:r>
            <a:r>
              <a:rPr lang="de-DE" dirty="0" err="1"/>
              <a:t>it</a:t>
            </a:r>
            <a:r>
              <a:rPr lang="de-DE" dirty="0"/>
              <a:t> </a:t>
            </a:r>
            <a:r>
              <a:rPr lang="de-DE" dirty="0" err="1"/>
              <a:t>is</a:t>
            </a:r>
            <a:r>
              <a:rPr lang="de-DE" dirty="0"/>
              <a:t> </a:t>
            </a:r>
            <a:r>
              <a:rPr lang="de-DE" dirty="0" err="1"/>
              <a:t>difficult</a:t>
            </a:r>
            <a:r>
              <a:rPr lang="de-DE" dirty="0"/>
              <a:t> </a:t>
            </a:r>
            <a:r>
              <a:rPr lang="de-DE" dirty="0" err="1"/>
              <a:t>to</a:t>
            </a:r>
            <a:r>
              <a:rPr lang="de-DE" dirty="0"/>
              <a:t> </a:t>
            </a:r>
            <a:r>
              <a:rPr lang="de-DE" dirty="0" err="1"/>
              <a:t>define</a:t>
            </a:r>
            <a:r>
              <a:rPr lang="de-DE" dirty="0"/>
              <a:t> </a:t>
            </a:r>
            <a:r>
              <a:rPr lang="de-DE" dirty="0" err="1"/>
              <a:t>sector-specific</a:t>
            </a:r>
            <a:r>
              <a:rPr lang="de-DE" dirty="0"/>
              <a:t> </a:t>
            </a:r>
            <a:r>
              <a:rPr lang="de-DE" dirty="0" err="1"/>
              <a:t>focal</a:t>
            </a:r>
            <a:r>
              <a:rPr lang="de-DE" dirty="0"/>
              <a:t> </a:t>
            </a:r>
            <a:r>
              <a:rPr lang="de-DE" dirty="0" err="1"/>
              <a:t>points</a:t>
            </a:r>
            <a:r>
              <a:rPr lang="de-DE" dirty="0"/>
              <a:t>.</a:t>
            </a:r>
          </a:p>
        </p:txBody>
      </p:sp>
      <p:sp>
        <p:nvSpPr>
          <p:cNvPr id="4" name="Foliennummernplatzhalter 3"/>
          <p:cNvSpPr>
            <a:spLocks noGrp="1"/>
          </p:cNvSpPr>
          <p:nvPr>
            <p:ph type="sldNum" sz="quarter" idx="5"/>
          </p:nvPr>
        </p:nvSpPr>
        <p:spPr/>
        <p:txBody>
          <a:bodyPr/>
          <a:lstStyle/>
          <a:p>
            <a:fld id="{C42FFFFA-2ECB-4722-A722-80772301199B}" type="slidenum">
              <a:rPr lang="de-DE" smtClean="0"/>
              <a:t>10</a:t>
            </a:fld>
            <a:endParaRPr lang="de-DE"/>
          </a:p>
        </p:txBody>
      </p:sp>
    </p:spTree>
    <p:extLst>
      <p:ext uri="{BB962C8B-B14F-4D97-AF65-F5344CB8AC3E}">
        <p14:creationId xmlns:p14="http://schemas.microsoft.com/office/powerpoint/2010/main" val="1768895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de-DE" sz="1100" dirty="0"/>
              <a:t>The </a:t>
            </a:r>
            <a:r>
              <a:rPr lang="de-DE" sz="1100" dirty="0" err="1"/>
              <a:t>labour</a:t>
            </a:r>
            <a:r>
              <a:rPr lang="de-DE" sz="1100" dirty="0"/>
              <a:t> </a:t>
            </a:r>
            <a:r>
              <a:rPr lang="de-DE" sz="1100" dirty="0" err="1"/>
              <a:t>market</a:t>
            </a:r>
            <a:r>
              <a:rPr lang="de-DE" sz="1100" dirty="0"/>
              <a:t> in Brandenburg was </a:t>
            </a:r>
            <a:r>
              <a:rPr lang="de-DE" sz="1100" dirty="0" err="1"/>
              <a:t>characterised</a:t>
            </a:r>
            <a:r>
              <a:rPr lang="de-DE" sz="1100" dirty="0"/>
              <a:t> </a:t>
            </a:r>
            <a:r>
              <a:rPr lang="de-DE" sz="1100" dirty="0" err="1"/>
              <a:t>for</a:t>
            </a:r>
            <a:r>
              <a:rPr lang="de-DE" sz="1100" dirty="0"/>
              <a:t> </a:t>
            </a:r>
            <a:r>
              <a:rPr lang="de-DE" sz="1100" dirty="0" err="1"/>
              <a:t>many</a:t>
            </a:r>
            <a:r>
              <a:rPr lang="de-DE" sz="1100" dirty="0"/>
              <a:t> </a:t>
            </a:r>
            <a:r>
              <a:rPr lang="de-DE" sz="1100" dirty="0" err="1"/>
              <a:t>years</a:t>
            </a:r>
            <a:r>
              <a:rPr lang="de-DE" sz="1100" dirty="0"/>
              <a:t> </a:t>
            </a:r>
            <a:r>
              <a:rPr lang="de-DE" sz="1100" dirty="0" err="1"/>
              <a:t>by</a:t>
            </a:r>
            <a:r>
              <a:rPr lang="de-DE" sz="1100" dirty="0"/>
              <a:t> a large</a:t>
            </a:r>
            <a:r>
              <a:rPr lang="de-DE" sz="1100" baseline="0" dirty="0"/>
              <a:t> </a:t>
            </a:r>
            <a:r>
              <a:rPr lang="de-DE" sz="1100" baseline="0" dirty="0" err="1"/>
              <a:t>surplus</a:t>
            </a:r>
            <a:r>
              <a:rPr lang="de-DE" sz="1100" baseline="0" dirty="0"/>
              <a:t> </a:t>
            </a:r>
            <a:r>
              <a:rPr lang="de-DE" sz="1100" baseline="0" dirty="0" err="1"/>
              <a:t>of</a:t>
            </a:r>
            <a:r>
              <a:rPr lang="de-DE" sz="1100" baseline="0" dirty="0"/>
              <a:t> </a:t>
            </a:r>
            <a:r>
              <a:rPr lang="de-DE" sz="1100" baseline="0" dirty="0" err="1"/>
              <a:t>workers</a:t>
            </a:r>
            <a:r>
              <a:rPr lang="de-DE" sz="1100" baseline="0" dirty="0"/>
              <a:t> and </a:t>
            </a:r>
            <a:r>
              <a:rPr lang="de-DE" sz="1100" baseline="0" dirty="0" err="1"/>
              <a:t>correspondingly</a:t>
            </a:r>
            <a:r>
              <a:rPr lang="de-DE" sz="1100" baseline="0" dirty="0"/>
              <a:t> high </a:t>
            </a:r>
            <a:r>
              <a:rPr lang="de-DE" sz="1100" baseline="0" dirty="0" err="1"/>
              <a:t>unemployment</a:t>
            </a:r>
            <a:r>
              <a:rPr lang="de-DE" sz="1100" baseline="0" dirty="0"/>
              <a:t>.</a:t>
            </a:r>
          </a:p>
          <a:p>
            <a:pPr marL="169564" indent="-169564">
              <a:buFont typeface="Arial" panose="020B0604020202020204" pitchFamily="34" charset="0"/>
              <a:buChar char="•"/>
            </a:pPr>
            <a:endParaRPr lang="de-DE" sz="1100" baseline="0" dirty="0"/>
          </a:p>
          <a:p>
            <a:pPr marL="169564" indent="-169564">
              <a:buFont typeface="Arial" panose="020B0604020202020204" pitchFamily="34" charset="0"/>
              <a:buChar char="•"/>
            </a:pPr>
            <a:r>
              <a:rPr lang="de-DE" sz="1100" baseline="0" dirty="0" err="1"/>
              <a:t>Since</a:t>
            </a:r>
            <a:r>
              <a:rPr lang="de-DE" sz="1100" baseline="0" dirty="0"/>
              <a:t> 2005 </a:t>
            </a:r>
            <a:r>
              <a:rPr lang="de-DE" sz="1100" baseline="0" dirty="0" err="1"/>
              <a:t>unemployment</a:t>
            </a:r>
            <a:r>
              <a:rPr lang="de-DE" sz="1100" baseline="0" dirty="0"/>
              <a:t> </a:t>
            </a:r>
            <a:r>
              <a:rPr lang="de-DE" sz="1100" baseline="0" dirty="0" err="1"/>
              <a:t>has</a:t>
            </a:r>
            <a:r>
              <a:rPr lang="de-DE" sz="1100" baseline="0" dirty="0"/>
              <a:t> </a:t>
            </a:r>
            <a:r>
              <a:rPr lang="de-DE" sz="1100" baseline="0" dirty="0" err="1"/>
              <a:t>been</a:t>
            </a:r>
            <a:r>
              <a:rPr lang="de-DE" sz="1100" baseline="0" dirty="0"/>
              <a:t> </a:t>
            </a:r>
            <a:r>
              <a:rPr lang="de-DE" sz="1100" baseline="0" dirty="0" err="1"/>
              <a:t>falling</a:t>
            </a:r>
            <a:r>
              <a:rPr lang="de-DE" sz="1100" baseline="0" dirty="0"/>
              <a:t> </a:t>
            </a:r>
            <a:r>
              <a:rPr lang="de-DE" sz="1100" baseline="0" dirty="0" err="1"/>
              <a:t>steadily</a:t>
            </a:r>
            <a:r>
              <a:rPr lang="de-DE" sz="1100" baseline="0" dirty="0"/>
              <a:t> </a:t>
            </a:r>
            <a:r>
              <a:rPr lang="de-DE" sz="1100" baseline="0" dirty="0" err="1"/>
              <a:t>for</a:t>
            </a:r>
            <a:r>
              <a:rPr lang="de-DE" sz="1100" baseline="0" dirty="0"/>
              <a:t> </a:t>
            </a:r>
            <a:r>
              <a:rPr lang="de-DE" sz="1100" baseline="0" dirty="0" err="1"/>
              <a:t>the</a:t>
            </a:r>
            <a:r>
              <a:rPr lang="de-DE" sz="1100" baseline="0" dirty="0"/>
              <a:t> </a:t>
            </a:r>
            <a:r>
              <a:rPr lang="de-DE" sz="1100" baseline="0" dirty="0" err="1"/>
              <a:t>most</a:t>
            </a:r>
            <a:r>
              <a:rPr lang="de-DE" sz="1100" baseline="0" dirty="0"/>
              <a:t> </a:t>
            </a:r>
            <a:r>
              <a:rPr lang="de-DE" sz="1100" baseline="0" dirty="0" err="1"/>
              <a:t>part</a:t>
            </a:r>
            <a:r>
              <a:rPr lang="de-DE" sz="1100" baseline="0" dirty="0"/>
              <a:t> and </a:t>
            </a:r>
            <a:r>
              <a:rPr lang="de-DE" sz="1100" baseline="0" dirty="0" err="1"/>
              <a:t>employment</a:t>
            </a:r>
            <a:r>
              <a:rPr lang="de-DE" sz="1100" baseline="0" dirty="0"/>
              <a:t>, </a:t>
            </a:r>
            <a:r>
              <a:rPr lang="de-DE" sz="1100" baseline="0" dirty="0" err="1"/>
              <a:t>particularly</a:t>
            </a:r>
            <a:r>
              <a:rPr lang="de-DE" sz="1100" baseline="0" dirty="0"/>
              <a:t> </a:t>
            </a:r>
            <a:r>
              <a:rPr lang="de-DE" sz="1100" baseline="0" dirty="0" err="1"/>
              <a:t>employment</a:t>
            </a:r>
            <a:r>
              <a:rPr lang="de-DE" sz="1100" baseline="0" dirty="0"/>
              <a:t> </a:t>
            </a:r>
            <a:r>
              <a:rPr lang="de-DE" sz="1100" baseline="0" dirty="0" err="1"/>
              <a:t>subject</a:t>
            </a:r>
            <a:r>
              <a:rPr lang="de-DE" sz="1100" baseline="0" dirty="0"/>
              <a:t> </a:t>
            </a:r>
            <a:r>
              <a:rPr lang="de-DE" sz="1100" baseline="0" dirty="0" err="1"/>
              <a:t>to</a:t>
            </a:r>
            <a:r>
              <a:rPr lang="de-DE" sz="1100" baseline="0" dirty="0"/>
              <a:t> social </a:t>
            </a:r>
            <a:r>
              <a:rPr lang="de-DE" sz="1100" baseline="0" dirty="0" err="1"/>
              <a:t>insurance</a:t>
            </a:r>
            <a:r>
              <a:rPr lang="de-DE" sz="1100" baseline="0" dirty="0"/>
              <a:t> </a:t>
            </a:r>
            <a:r>
              <a:rPr lang="de-DE" sz="1100" baseline="0" dirty="0" err="1"/>
              <a:t>contributions</a:t>
            </a:r>
            <a:r>
              <a:rPr lang="de-DE" sz="1100" baseline="0" dirty="0"/>
              <a:t>, </a:t>
            </a:r>
            <a:r>
              <a:rPr lang="de-DE" sz="1100" baseline="0" dirty="0" err="1"/>
              <a:t>has</a:t>
            </a:r>
            <a:r>
              <a:rPr lang="de-DE" sz="1100" baseline="0" dirty="0"/>
              <a:t> </a:t>
            </a:r>
            <a:r>
              <a:rPr lang="de-DE" sz="1100" baseline="0" dirty="0" err="1"/>
              <a:t>been</a:t>
            </a:r>
            <a:r>
              <a:rPr lang="de-DE" sz="1100" baseline="0" dirty="0"/>
              <a:t> </a:t>
            </a:r>
            <a:r>
              <a:rPr lang="de-DE" sz="1100" baseline="0" dirty="0" err="1"/>
              <a:t>rising</a:t>
            </a:r>
            <a:r>
              <a:rPr lang="de-DE" sz="1100" baseline="0" dirty="0"/>
              <a:t>.</a:t>
            </a:r>
          </a:p>
          <a:p>
            <a:pPr marL="169564" indent="-169564">
              <a:buFont typeface="Arial" panose="020B0604020202020204" pitchFamily="34" charset="0"/>
              <a:buChar char="•"/>
            </a:pPr>
            <a:endParaRPr lang="de-DE" sz="1100" baseline="0" dirty="0"/>
          </a:p>
          <a:p>
            <a:pPr marL="169564" indent="-169564">
              <a:buFont typeface="Arial" panose="020B0604020202020204" pitchFamily="34" charset="0"/>
              <a:buChar char="•"/>
            </a:pPr>
            <a:r>
              <a:rPr lang="de-DE" sz="1100" baseline="0" dirty="0"/>
              <a:t>This positive </a:t>
            </a:r>
            <a:r>
              <a:rPr lang="de-DE" sz="1100" baseline="0" dirty="0" err="1"/>
              <a:t>development</a:t>
            </a:r>
            <a:r>
              <a:rPr lang="de-DE" sz="1100" baseline="0" dirty="0"/>
              <a:t> </a:t>
            </a:r>
            <a:r>
              <a:rPr lang="de-DE" sz="1100" baseline="0" dirty="0" err="1"/>
              <a:t>has</a:t>
            </a:r>
            <a:r>
              <a:rPr lang="de-DE" sz="1100" baseline="0" dirty="0"/>
              <a:t> </a:t>
            </a:r>
            <a:r>
              <a:rPr lang="de-DE" sz="1100" baseline="0" dirty="0" err="1"/>
              <a:t>largely</a:t>
            </a:r>
            <a:r>
              <a:rPr lang="de-DE" sz="1100" baseline="0" dirty="0"/>
              <a:t> </a:t>
            </a:r>
            <a:r>
              <a:rPr lang="de-DE" sz="1100" baseline="0" dirty="0" err="1"/>
              <a:t>run</a:t>
            </a:r>
            <a:r>
              <a:rPr lang="de-DE" sz="1100" baseline="0" dirty="0"/>
              <a:t> parallel </a:t>
            </a:r>
            <a:r>
              <a:rPr lang="de-DE" sz="1100" baseline="0" dirty="0" err="1"/>
              <a:t>to</a:t>
            </a:r>
            <a:r>
              <a:rPr lang="de-DE" sz="1100" baseline="0" dirty="0"/>
              <a:t> </a:t>
            </a:r>
            <a:r>
              <a:rPr lang="de-DE" sz="1100" baseline="0" dirty="0" err="1"/>
              <a:t>demographic</a:t>
            </a:r>
            <a:r>
              <a:rPr lang="de-DE" sz="1100" baseline="0" dirty="0"/>
              <a:t> </a:t>
            </a:r>
            <a:r>
              <a:rPr lang="de-DE" sz="1100" baseline="0" dirty="0" err="1"/>
              <a:t>change</a:t>
            </a:r>
            <a:r>
              <a:rPr lang="de-DE" sz="1100" baseline="0" dirty="0"/>
              <a:t>, </a:t>
            </a:r>
            <a:r>
              <a:rPr lang="de-DE" sz="1100" baseline="0" dirty="0" err="1"/>
              <a:t>characterised</a:t>
            </a:r>
            <a:r>
              <a:rPr lang="de-DE" sz="1100" baseline="0" dirty="0"/>
              <a:t> </a:t>
            </a:r>
            <a:r>
              <a:rPr lang="de-DE" sz="1100" baseline="0" dirty="0" err="1"/>
              <a:t>by</a:t>
            </a:r>
            <a:r>
              <a:rPr lang="de-DE" sz="1100" baseline="0" dirty="0"/>
              <a:t> an </a:t>
            </a:r>
            <a:r>
              <a:rPr lang="de-DE" sz="1100" baseline="0" dirty="0" err="1"/>
              <a:t>ageing</a:t>
            </a:r>
            <a:r>
              <a:rPr lang="de-DE" sz="1100" baseline="0" dirty="0"/>
              <a:t> </a:t>
            </a:r>
            <a:r>
              <a:rPr lang="de-DE" sz="1100" baseline="0" dirty="0" err="1"/>
              <a:t>population</a:t>
            </a:r>
            <a:r>
              <a:rPr lang="de-DE" sz="1100" baseline="0" dirty="0"/>
              <a:t> and a </a:t>
            </a:r>
            <a:r>
              <a:rPr lang="de-DE" sz="1100" baseline="0" dirty="0" err="1"/>
              <a:t>decline</a:t>
            </a:r>
            <a:r>
              <a:rPr lang="de-DE" sz="1100" baseline="0" dirty="0"/>
              <a:t> in </a:t>
            </a:r>
            <a:r>
              <a:rPr lang="de-DE" sz="1100" baseline="0" dirty="0" err="1"/>
              <a:t>the</a:t>
            </a:r>
            <a:r>
              <a:rPr lang="de-DE" sz="1100" baseline="0" dirty="0"/>
              <a:t> </a:t>
            </a:r>
            <a:r>
              <a:rPr lang="de-DE" sz="1100" baseline="0" dirty="0" err="1"/>
              <a:t>number</a:t>
            </a:r>
            <a:r>
              <a:rPr lang="de-DE" sz="1100" baseline="0" dirty="0"/>
              <a:t> </a:t>
            </a:r>
            <a:r>
              <a:rPr lang="de-DE" sz="1100" baseline="0" dirty="0" err="1"/>
              <a:t>of</a:t>
            </a:r>
            <a:r>
              <a:rPr lang="de-DE" sz="1100" baseline="0" dirty="0"/>
              <a:t> </a:t>
            </a:r>
            <a:r>
              <a:rPr lang="de-DE" sz="1100" baseline="0" dirty="0" err="1"/>
              <a:t>people</a:t>
            </a:r>
            <a:r>
              <a:rPr lang="de-DE" sz="1100" baseline="0" dirty="0"/>
              <a:t> </a:t>
            </a:r>
            <a:r>
              <a:rPr lang="de-DE" sz="1100" baseline="0" dirty="0" err="1"/>
              <a:t>of</a:t>
            </a:r>
            <a:r>
              <a:rPr lang="de-DE" sz="1100" baseline="0" dirty="0"/>
              <a:t> </a:t>
            </a:r>
            <a:r>
              <a:rPr lang="de-DE" sz="1100" baseline="0" dirty="0" err="1"/>
              <a:t>working</a:t>
            </a:r>
            <a:r>
              <a:rPr lang="de-DE" sz="1100" baseline="0" dirty="0"/>
              <a:t> </a:t>
            </a:r>
            <a:r>
              <a:rPr lang="de-DE" sz="1100" baseline="0" dirty="0" err="1"/>
              <a:t>age</a:t>
            </a:r>
            <a:r>
              <a:rPr lang="de-DE" sz="1100" baseline="0" dirty="0"/>
              <a:t>.</a:t>
            </a:r>
          </a:p>
          <a:p>
            <a:pPr marL="169564" indent="-169564">
              <a:buFont typeface="Arial" panose="020B0604020202020204" pitchFamily="34" charset="0"/>
              <a:buChar char="•"/>
            </a:pPr>
            <a:endParaRPr lang="de-DE" sz="1100" baseline="0" dirty="0"/>
          </a:p>
          <a:p>
            <a:pPr marL="169564" indent="-169564">
              <a:buFont typeface="Arial" panose="020B0604020202020204" pitchFamily="34" charset="0"/>
              <a:buChar char="•"/>
            </a:pPr>
            <a:r>
              <a:rPr lang="de-DE" sz="1100" baseline="0" dirty="0" err="1"/>
              <a:t>Analyses</a:t>
            </a:r>
            <a:r>
              <a:rPr lang="de-DE" sz="1100" baseline="0" dirty="0"/>
              <a:t> and </a:t>
            </a:r>
            <a:r>
              <a:rPr lang="de-DE" sz="1100" baseline="0" dirty="0" err="1"/>
              <a:t>assessments</a:t>
            </a:r>
            <a:r>
              <a:rPr lang="de-DE" sz="1100" baseline="0" dirty="0"/>
              <a:t> </a:t>
            </a:r>
            <a:r>
              <a:rPr lang="de-DE" sz="1100" baseline="0" dirty="0" err="1"/>
              <a:t>of</a:t>
            </a:r>
            <a:r>
              <a:rPr lang="de-DE" sz="1100" baseline="0" dirty="0"/>
              <a:t> </a:t>
            </a:r>
            <a:r>
              <a:rPr lang="de-DE" sz="1100" baseline="0" dirty="0" err="1"/>
              <a:t>the</a:t>
            </a:r>
            <a:r>
              <a:rPr lang="de-DE" sz="1100" baseline="0" dirty="0"/>
              <a:t> </a:t>
            </a:r>
            <a:r>
              <a:rPr lang="de-DE" sz="1100" baseline="0" dirty="0" err="1"/>
              <a:t>labour</a:t>
            </a:r>
            <a:r>
              <a:rPr lang="de-DE" sz="1100" baseline="0" dirty="0"/>
              <a:t> </a:t>
            </a:r>
            <a:r>
              <a:rPr lang="de-DE" sz="1100" baseline="0" dirty="0" err="1"/>
              <a:t>market</a:t>
            </a:r>
            <a:r>
              <a:rPr lang="de-DE" sz="1100" baseline="0" dirty="0"/>
              <a:t> </a:t>
            </a:r>
            <a:r>
              <a:rPr lang="de-DE" sz="1100" baseline="0" dirty="0" err="1"/>
              <a:t>situation</a:t>
            </a:r>
            <a:r>
              <a:rPr lang="de-DE" sz="1100" baseline="0" dirty="0"/>
              <a:t> in </a:t>
            </a:r>
            <a:r>
              <a:rPr lang="de-DE" sz="1100" baseline="0" dirty="0" err="1"/>
              <a:t>recent</a:t>
            </a:r>
            <a:r>
              <a:rPr lang="de-DE" sz="1100" baseline="0" dirty="0"/>
              <a:t> </a:t>
            </a:r>
            <a:r>
              <a:rPr lang="de-DE" sz="1100" baseline="0" dirty="0" err="1"/>
              <a:t>years</a:t>
            </a:r>
            <a:r>
              <a:rPr lang="de-DE" sz="1100" baseline="0" dirty="0"/>
              <a:t> </a:t>
            </a:r>
            <a:r>
              <a:rPr lang="de-DE" sz="1100" baseline="0" dirty="0" err="1"/>
              <a:t>no</a:t>
            </a:r>
            <a:r>
              <a:rPr lang="de-DE" sz="1100" baseline="0" dirty="0"/>
              <a:t> </a:t>
            </a:r>
            <a:r>
              <a:rPr lang="de-DE" sz="1100" baseline="0" dirty="0" err="1"/>
              <a:t>longer</a:t>
            </a:r>
            <a:r>
              <a:rPr lang="de-DE" sz="1100" baseline="0" dirty="0"/>
              <a:t> </a:t>
            </a:r>
            <a:r>
              <a:rPr lang="de-DE" sz="1100" baseline="0" dirty="0" err="1"/>
              <a:t>question</a:t>
            </a:r>
            <a:r>
              <a:rPr lang="de-DE" sz="1100" baseline="0" dirty="0"/>
              <a:t> </a:t>
            </a:r>
            <a:r>
              <a:rPr lang="de-DE" sz="1100" baseline="0" dirty="0" err="1"/>
              <a:t>the</a:t>
            </a:r>
            <a:r>
              <a:rPr lang="de-DE" sz="1100" baseline="0" dirty="0"/>
              <a:t> </a:t>
            </a:r>
            <a:r>
              <a:rPr lang="de-DE" sz="1100" baseline="0" dirty="0" err="1"/>
              <a:t>existence</a:t>
            </a:r>
            <a:r>
              <a:rPr lang="de-DE" sz="1100" baseline="0" dirty="0"/>
              <a:t> </a:t>
            </a:r>
            <a:r>
              <a:rPr lang="de-DE" sz="1100" baseline="0" dirty="0" err="1"/>
              <a:t>of</a:t>
            </a:r>
            <a:r>
              <a:rPr lang="de-DE" sz="1100" baseline="0" dirty="0"/>
              <a:t> a </a:t>
            </a:r>
            <a:r>
              <a:rPr lang="de-DE" sz="1100" baseline="0" dirty="0" err="1"/>
              <a:t>shortage</a:t>
            </a:r>
            <a:r>
              <a:rPr lang="de-DE" sz="1100" baseline="0" dirty="0"/>
              <a:t> </a:t>
            </a:r>
            <a:r>
              <a:rPr lang="de-DE" sz="1100" baseline="0" dirty="0" err="1"/>
              <a:t>of</a:t>
            </a:r>
            <a:r>
              <a:rPr lang="de-DE" sz="1100" baseline="0" dirty="0"/>
              <a:t> </a:t>
            </a:r>
            <a:r>
              <a:rPr lang="de-DE" sz="1100" baseline="0" dirty="0" err="1"/>
              <a:t>skilled</a:t>
            </a:r>
            <a:r>
              <a:rPr lang="de-DE" sz="1100" baseline="0" dirty="0"/>
              <a:t> </a:t>
            </a:r>
            <a:r>
              <a:rPr lang="de-DE" sz="1100" baseline="0" dirty="0" err="1"/>
              <a:t>workers</a:t>
            </a:r>
            <a:r>
              <a:rPr lang="de-DE" sz="1100" baseline="0" dirty="0"/>
              <a:t> in Germany and </a:t>
            </a:r>
            <a:r>
              <a:rPr lang="de-DE" sz="1100" baseline="0" dirty="0" err="1"/>
              <a:t>tend</a:t>
            </a:r>
            <a:r>
              <a:rPr lang="de-DE" sz="1100" baseline="0" dirty="0"/>
              <a:t> </a:t>
            </a:r>
            <a:r>
              <a:rPr lang="de-DE" sz="1100" baseline="0" dirty="0" err="1"/>
              <a:t>to</a:t>
            </a:r>
            <a:r>
              <a:rPr lang="de-DE" sz="1100" baseline="0" dirty="0"/>
              <a:t> </a:t>
            </a:r>
            <a:r>
              <a:rPr lang="de-DE" sz="1100" baseline="0" dirty="0" err="1"/>
              <a:t>describe</a:t>
            </a:r>
            <a:r>
              <a:rPr lang="de-DE" sz="1100" baseline="0" dirty="0"/>
              <a:t> </a:t>
            </a:r>
            <a:r>
              <a:rPr lang="de-DE" sz="1100" baseline="0" dirty="0" err="1"/>
              <a:t>it</a:t>
            </a:r>
            <a:r>
              <a:rPr lang="de-DE" sz="1100" baseline="0" dirty="0"/>
              <a:t> </a:t>
            </a:r>
            <a:r>
              <a:rPr lang="de-DE" sz="1100" baseline="0" dirty="0" err="1"/>
              <a:t>as</a:t>
            </a:r>
            <a:r>
              <a:rPr lang="de-DE" sz="1100" baseline="0" dirty="0"/>
              <a:t> a fundamental </a:t>
            </a:r>
            <a:r>
              <a:rPr lang="de-DE" sz="1100" baseline="0" dirty="0" err="1"/>
              <a:t>problem</a:t>
            </a:r>
            <a:r>
              <a:rPr lang="de-DE" sz="1100" baseline="0" dirty="0"/>
              <a:t> </a:t>
            </a:r>
            <a:r>
              <a:rPr lang="de-DE" sz="1100" baseline="0" dirty="0" err="1"/>
              <a:t>for</a:t>
            </a:r>
            <a:r>
              <a:rPr lang="de-DE" sz="1100" baseline="0" dirty="0"/>
              <a:t> </a:t>
            </a:r>
            <a:r>
              <a:rPr lang="de-DE" sz="1100" baseline="0" dirty="0" err="1"/>
              <a:t>economic</a:t>
            </a:r>
            <a:r>
              <a:rPr lang="de-DE" sz="1100" baseline="0" dirty="0"/>
              <a:t> </a:t>
            </a:r>
            <a:r>
              <a:rPr lang="de-DE" sz="1100" baseline="0" dirty="0" err="1"/>
              <a:t>development</a:t>
            </a:r>
            <a:r>
              <a:rPr lang="de-DE" sz="1100" baseline="0" dirty="0"/>
              <a:t> </a:t>
            </a:r>
            <a:r>
              <a:rPr lang="de-DE" sz="1100" baseline="0" dirty="0" err="1"/>
              <a:t>prospects</a:t>
            </a:r>
            <a:r>
              <a:rPr lang="de-DE" sz="1100" baseline="0" dirty="0"/>
              <a:t>.</a:t>
            </a:r>
          </a:p>
          <a:p>
            <a:pPr marL="169564" indent="-169564">
              <a:buFont typeface="Arial" panose="020B0604020202020204" pitchFamily="34" charset="0"/>
              <a:buChar char="•"/>
            </a:pPr>
            <a:endParaRPr lang="de-DE" sz="1100" baseline="0" dirty="0"/>
          </a:p>
          <a:p>
            <a:r>
              <a:rPr lang="de-DE" sz="1100" dirty="0"/>
              <a:t>Central </a:t>
            </a:r>
            <a:r>
              <a:rPr lang="de-DE" sz="1100" dirty="0" err="1"/>
              <a:t>questions</a:t>
            </a:r>
            <a:r>
              <a:rPr lang="de-DE" sz="1100" dirty="0"/>
              <a:t> </a:t>
            </a:r>
            <a:r>
              <a:rPr lang="de-DE" sz="1100" dirty="0" err="1"/>
              <a:t>of</a:t>
            </a:r>
            <a:r>
              <a:rPr lang="de-DE" sz="1100" dirty="0"/>
              <a:t> </a:t>
            </a:r>
            <a:r>
              <a:rPr lang="de-DE" sz="1100" dirty="0" err="1"/>
              <a:t>this</a:t>
            </a:r>
            <a:r>
              <a:rPr lang="de-DE" sz="1100" dirty="0"/>
              <a:t> </a:t>
            </a:r>
            <a:r>
              <a:rPr lang="de-DE" sz="1100" dirty="0" err="1"/>
              <a:t>presentation</a:t>
            </a:r>
            <a:r>
              <a:rPr lang="de-DE" sz="1100" dirty="0"/>
              <a:t> </a:t>
            </a:r>
            <a:r>
              <a:rPr lang="de-DE" sz="1100" dirty="0" err="1"/>
              <a:t>are</a:t>
            </a:r>
            <a:r>
              <a:rPr lang="de-DE" sz="1100" dirty="0"/>
              <a:t>:</a:t>
            </a:r>
          </a:p>
          <a:p>
            <a:endParaRPr lang="de-DE" sz="1100" dirty="0"/>
          </a:p>
          <a:p>
            <a:pPr marL="1186948" lvl="1" indent="-508692">
              <a:buFont typeface="+mj-lt"/>
              <a:buAutoNum type="arabicPeriod"/>
            </a:pPr>
            <a:r>
              <a:rPr lang="de-DE" sz="1100" dirty="0"/>
              <a:t>Are </a:t>
            </a:r>
            <a:r>
              <a:rPr lang="de-DE" sz="1100" dirty="0" err="1"/>
              <a:t>there</a:t>
            </a:r>
            <a:r>
              <a:rPr lang="de-DE" sz="1100" dirty="0"/>
              <a:t> </a:t>
            </a:r>
            <a:r>
              <a:rPr lang="de-DE" sz="1100" dirty="0" err="1"/>
              <a:t>labour</a:t>
            </a:r>
            <a:r>
              <a:rPr lang="de-DE" sz="1100" dirty="0"/>
              <a:t> and </a:t>
            </a:r>
            <a:r>
              <a:rPr lang="de-DE" sz="1100" dirty="0" err="1"/>
              <a:t>skilled</a:t>
            </a:r>
            <a:r>
              <a:rPr lang="de-DE" sz="1100" dirty="0"/>
              <a:t> </a:t>
            </a:r>
            <a:r>
              <a:rPr lang="de-DE" sz="1100" dirty="0" err="1"/>
              <a:t>worker</a:t>
            </a:r>
            <a:r>
              <a:rPr lang="de-DE" sz="1100" dirty="0"/>
              <a:t> </a:t>
            </a:r>
            <a:r>
              <a:rPr lang="de-DE" sz="1100" dirty="0" err="1"/>
              <a:t>shortages</a:t>
            </a:r>
            <a:r>
              <a:rPr lang="de-DE" sz="1100" dirty="0"/>
              <a:t> in </a:t>
            </a:r>
            <a:r>
              <a:rPr lang="de-DE" sz="1100" dirty="0" err="1"/>
              <a:t>the</a:t>
            </a:r>
            <a:r>
              <a:rPr lang="de-DE" sz="1100" dirty="0"/>
              <a:t> </a:t>
            </a:r>
            <a:r>
              <a:rPr lang="de-DE" sz="1100" dirty="0" err="1"/>
              <a:t>state</a:t>
            </a:r>
            <a:r>
              <a:rPr lang="de-DE" sz="1100" dirty="0"/>
              <a:t> </a:t>
            </a:r>
            <a:r>
              <a:rPr lang="de-DE" sz="1100" dirty="0" err="1"/>
              <a:t>of</a:t>
            </a:r>
            <a:r>
              <a:rPr lang="de-DE" sz="1100" dirty="0"/>
              <a:t> Brandenburg?</a:t>
            </a:r>
          </a:p>
          <a:p>
            <a:pPr marL="1186948" lvl="1" indent="-508692">
              <a:buFont typeface="+mj-lt"/>
              <a:buAutoNum type="arabicPeriod"/>
            </a:pPr>
            <a:r>
              <a:rPr lang="de-DE" sz="1100" dirty="0" err="1"/>
              <a:t>How</a:t>
            </a:r>
            <a:r>
              <a:rPr lang="de-DE" sz="1100" dirty="0"/>
              <a:t> </a:t>
            </a:r>
            <a:r>
              <a:rPr lang="de-DE" sz="1100" dirty="0" err="1"/>
              <a:t>have</a:t>
            </a:r>
            <a:r>
              <a:rPr lang="de-DE" sz="1100" dirty="0"/>
              <a:t> </a:t>
            </a:r>
            <a:r>
              <a:rPr lang="de-DE" sz="1100" dirty="0" err="1"/>
              <a:t>labour</a:t>
            </a:r>
            <a:r>
              <a:rPr lang="de-DE" sz="1100" dirty="0"/>
              <a:t> and </a:t>
            </a:r>
            <a:r>
              <a:rPr lang="de-DE" sz="1100" dirty="0" err="1"/>
              <a:t>skilled</a:t>
            </a:r>
            <a:r>
              <a:rPr lang="de-DE" sz="1100" dirty="0"/>
              <a:t> </a:t>
            </a:r>
            <a:r>
              <a:rPr lang="de-DE" sz="1100" dirty="0" err="1"/>
              <a:t>worker</a:t>
            </a:r>
            <a:r>
              <a:rPr lang="de-DE" sz="1100" dirty="0"/>
              <a:t> </a:t>
            </a:r>
            <a:r>
              <a:rPr lang="de-DE" sz="1100" dirty="0" err="1"/>
              <a:t>shortages</a:t>
            </a:r>
            <a:r>
              <a:rPr lang="de-DE" sz="1100" dirty="0"/>
              <a:t> </a:t>
            </a:r>
            <a:r>
              <a:rPr lang="de-DE" sz="1100" dirty="0" err="1"/>
              <a:t>developed</a:t>
            </a:r>
            <a:r>
              <a:rPr lang="de-DE" sz="1100" dirty="0"/>
              <a:t> </a:t>
            </a:r>
            <a:r>
              <a:rPr lang="de-DE" sz="1100" dirty="0" err="1"/>
              <a:t>over</a:t>
            </a:r>
            <a:r>
              <a:rPr lang="de-DE" sz="1100" dirty="0"/>
              <a:t> time?</a:t>
            </a:r>
          </a:p>
          <a:p>
            <a:pPr marL="1186948" lvl="1" indent="-508692">
              <a:buFont typeface="+mj-lt"/>
              <a:buAutoNum type="arabicPeriod"/>
            </a:pPr>
            <a:r>
              <a:rPr lang="de-DE" sz="1100" dirty="0" err="1"/>
              <a:t>Which</a:t>
            </a:r>
            <a:r>
              <a:rPr lang="de-DE" sz="1100" dirty="0"/>
              <a:t> </a:t>
            </a:r>
            <a:r>
              <a:rPr lang="de-DE" sz="1100" dirty="0" err="1"/>
              <a:t>occupations</a:t>
            </a:r>
            <a:r>
              <a:rPr lang="de-DE" sz="1100" dirty="0"/>
              <a:t> </a:t>
            </a:r>
            <a:r>
              <a:rPr lang="de-DE" sz="1100" dirty="0" err="1"/>
              <a:t>are</a:t>
            </a:r>
            <a:r>
              <a:rPr lang="de-DE" sz="1100" dirty="0"/>
              <a:t> </a:t>
            </a:r>
            <a:r>
              <a:rPr lang="de-DE" sz="1100" dirty="0" err="1"/>
              <a:t>particularly</a:t>
            </a:r>
            <a:r>
              <a:rPr lang="de-DE" sz="1100" dirty="0"/>
              <a:t> </a:t>
            </a:r>
            <a:r>
              <a:rPr lang="de-DE" sz="1100" dirty="0" err="1"/>
              <a:t>affected</a:t>
            </a:r>
            <a:r>
              <a:rPr lang="de-DE" sz="1100" dirty="0"/>
              <a:t> </a:t>
            </a:r>
            <a:r>
              <a:rPr lang="de-DE" sz="1100" dirty="0" err="1"/>
              <a:t>by</a:t>
            </a:r>
            <a:r>
              <a:rPr lang="de-DE" sz="1100" dirty="0"/>
              <a:t> </a:t>
            </a:r>
            <a:r>
              <a:rPr lang="de-DE" sz="1100" dirty="0" err="1"/>
              <a:t>labour</a:t>
            </a:r>
            <a:r>
              <a:rPr lang="de-DE" sz="1100" dirty="0"/>
              <a:t> and </a:t>
            </a:r>
            <a:r>
              <a:rPr lang="de-DE" sz="1100" dirty="0" err="1"/>
              <a:t>skilled</a:t>
            </a:r>
            <a:r>
              <a:rPr lang="de-DE" sz="1100" dirty="0"/>
              <a:t> </a:t>
            </a:r>
            <a:r>
              <a:rPr lang="de-DE" sz="1100" dirty="0" err="1"/>
              <a:t>worker</a:t>
            </a:r>
            <a:r>
              <a:rPr lang="de-DE" sz="1100" dirty="0"/>
              <a:t> </a:t>
            </a:r>
            <a:r>
              <a:rPr lang="de-DE" sz="1100" dirty="0" err="1"/>
              <a:t>shortages</a:t>
            </a:r>
            <a:r>
              <a:rPr lang="de-DE" sz="1100" dirty="0"/>
              <a:t>?</a:t>
            </a:r>
          </a:p>
          <a:p>
            <a:pPr marL="169564" indent="-169564">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C42FFFFA-2ECB-4722-A722-80772301199B}" type="slidenum">
              <a:rPr lang="de-DE" smtClean="0"/>
              <a:t>2</a:t>
            </a:fld>
            <a:endParaRPr lang="de-DE"/>
          </a:p>
        </p:txBody>
      </p:sp>
    </p:spTree>
    <p:extLst>
      <p:ext uri="{BB962C8B-B14F-4D97-AF65-F5344CB8AC3E}">
        <p14:creationId xmlns:p14="http://schemas.microsoft.com/office/powerpoint/2010/main" val="2112077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de-DE" sz="1100" dirty="0"/>
              <a:t>The </a:t>
            </a:r>
            <a:r>
              <a:rPr lang="de-DE" sz="1100" dirty="0" err="1"/>
              <a:t>period</a:t>
            </a:r>
            <a:r>
              <a:rPr lang="de-DE" sz="1100" dirty="0"/>
              <a:t> </a:t>
            </a:r>
            <a:r>
              <a:rPr lang="de-DE" sz="1100" dirty="0" err="1"/>
              <a:t>shown</a:t>
            </a:r>
            <a:r>
              <a:rPr lang="de-DE" sz="1100" dirty="0"/>
              <a:t> </a:t>
            </a:r>
            <a:r>
              <a:rPr lang="de-DE" sz="1100" dirty="0" err="1"/>
              <a:t>from</a:t>
            </a:r>
            <a:r>
              <a:rPr lang="de-DE" sz="1100" dirty="0"/>
              <a:t> 2005 </a:t>
            </a:r>
            <a:r>
              <a:rPr lang="de-DE" sz="1100" dirty="0" err="1"/>
              <a:t>to</a:t>
            </a:r>
            <a:r>
              <a:rPr lang="de-DE" sz="1100" dirty="0"/>
              <a:t> 2022 </a:t>
            </a:r>
            <a:r>
              <a:rPr lang="de-DE" sz="1100" dirty="0" err="1"/>
              <a:t>is</a:t>
            </a:r>
            <a:r>
              <a:rPr lang="de-DE" sz="1100" dirty="0"/>
              <a:t> </a:t>
            </a:r>
            <a:r>
              <a:rPr lang="de-DE" sz="1100" dirty="0" err="1"/>
              <a:t>characterised</a:t>
            </a:r>
            <a:r>
              <a:rPr lang="de-DE" sz="1100" baseline="0" dirty="0"/>
              <a:t> </a:t>
            </a:r>
            <a:r>
              <a:rPr lang="de-DE" sz="1100" baseline="0" dirty="0" err="1"/>
              <a:t>by</a:t>
            </a:r>
            <a:r>
              <a:rPr lang="de-DE" sz="1100" baseline="0" dirty="0"/>
              <a:t> strong </a:t>
            </a:r>
            <a:r>
              <a:rPr lang="de-DE" sz="1100" baseline="0" dirty="0" err="1"/>
              <a:t>demographic</a:t>
            </a:r>
            <a:r>
              <a:rPr lang="de-DE" sz="1100" baseline="0" dirty="0"/>
              <a:t> </a:t>
            </a:r>
            <a:r>
              <a:rPr lang="de-DE" sz="1100" baseline="0" dirty="0" err="1"/>
              <a:t>change</a:t>
            </a:r>
            <a:r>
              <a:rPr lang="de-DE" sz="1100" baseline="0" dirty="0"/>
              <a:t>.</a:t>
            </a:r>
          </a:p>
          <a:p>
            <a:pPr marL="169564" indent="-169564">
              <a:buFont typeface="Arial" panose="020B0604020202020204" pitchFamily="34" charset="0"/>
              <a:buChar char="•"/>
            </a:pPr>
            <a:endParaRPr lang="de-DE" sz="1100" baseline="0" dirty="0"/>
          </a:p>
          <a:p>
            <a:pPr marL="169564" indent="-169564">
              <a:buFont typeface="Arial" panose="020B0604020202020204" pitchFamily="34" charset="0"/>
              <a:buChar char="•"/>
            </a:pPr>
            <a:r>
              <a:rPr lang="de-DE" sz="1100" baseline="0" dirty="0"/>
              <a:t>The </a:t>
            </a:r>
            <a:r>
              <a:rPr lang="de-DE" sz="1100" baseline="0" dirty="0" err="1"/>
              <a:t>demographic</a:t>
            </a:r>
            <a:r>
              <a:rPr lang="de-DE" sz="1100" baseline="0" dirty="0"/>
              <a:t> </a:t>
            </a:r>
            <a:r>
              <a:rPr lang="de-DE" sz="1100" baseline="0" dirty="0" err="1"/>
              <a:t>change</a:t>
            </a:r>
            <a:r>
              <a:rPr lang="de-DE" sz="1100" baseline="0" dirty="0"/>
              <a:t> </a:t>
            </a:r>
            <a:r>
              <a:rPr lang="de-DE" sz="1100" baseline="0" dirty="0" err="1"/>
              <a:t>is</a:t>
            </a:r>
            <a:r>
              <a:rPr lang="de-DE" sz="1100" baseline="0" dirty="0"/>
              <a:t> </a:t>
            </a:r>
            <a:r>
              <a:rPr lang="de-DE" sz="1100" baseline="0" dirty="0" err="1"/>
              <a:t>reflected</a:t>
            </a:r>
            <a:r>
              <a:rPr lang="de-DE" sz="1100" baseline="0" dirty="0"/>
              <a:t> in a sharp </a:t>
            </a:r>
            <a:r>
              <a:rPr lang="de-DE" sz="1100" baseline="0" dirty="0" err="1"/>
              <a:t>decline</a:t>
            </a:r>
            <a:r>
              <a:rPr lang="de-DE" sz="1100" baseline="0" dirty="0"/>
              <a:t> in </a:t>
            </a:r>
            <a:r>
              <a:rPr lang="de-DE" sz="1100" baseline="0" dirty="0" err="1"/>
              <a:t>the</a:t>
            </a:r>
            <a:r>
              <a:rPr lang="de-DE" sz="1100" baseline="0" dirty="0"/>
              <a:t> </a:t>
            </a:r>
            <a:r>
              <a:rPr lang="de-DE" sz="1100" baseline="0" dirty="0" err="1"/>
              <a:t>population</a:t>
            </a:r>
            <a:r>
              <a:rPr lang="de-DE" sz="1100" baseline="0" dirty="0"/>
              <a:t> </a:t>
            </a:r>
            <a:r>
              <a:rPr lang="de-DE" sz="1100" baseline="0" dirty="0" err="1"/>
              <a:t>aged</a:t>
            </a:r>
            <a:r>
              <a:rPr lang="de-DE" sz="1100" baseline="0" dirty="0"/>
              <a:t> 18 </a:t>
            </a:r>
            <a:r>
              <a:rPr lang="de-DE" sz="1100" baseline="0" dirty="0" err="1"/>
              <a:t>to</a:t>
            </a:r>
            <a:r>
              <a:rPr lang="de-DE" sz="1100" baseline="0" dirty="0"/>
              <a:t> 64 </a:t>
            </a:r>
            <a:r>
              <a:rPr lang="de-DE" sz="1100" baseline="0" dirty="0" err="1"/>
              <a:t>by</a:t>
            </a:r>
            <a:r>
              <a:rPr lang="de-DE" sz="1100" baseline="0" dirty="0"/>
              <a:t> </a:t>
            </a:r>
            <a:r>
              <a:rPr lang="de-DE" sz="1100" baseline="0" dirty="0" err="1"/>
              <a:t>around</a:t>
            </a:r>
            <a:r>
              <a:rPr lang="de-DE" sz="1100" baseline="0" dirty="0"/>
              <a:t> 180,000 </a:t>
            </a:r>
            <a:r>
              <a:rPr lang="de-DE" sz="1100" baseline="0" dirty="0" err="1"/>
              <a:t>people</a:t>
            </a:r>
            <a:r>
              <a:rPr lang="de-DE" sz="1100" baseline="0" dirty="0"/>
              <a:t> </a:t>
            </a:r>
            <a:r>
              <a:rPr lang="de-DE" sz="1100" baseline="0" dirty="0" err="1"/>
              <a:t>or</a:t>
            </a:r>
            <a:r>
              <a:rPr lang="de-DE" sz="1100" baseline="0" dirty="0"/>
              <a:t> 11%. </a:t>
            </a:r>
            <a:r>
              <a:rPr lang="en-US" sz="1100" baseline="0" dirty="0"/>
              <a:t>This decline is mainly due to natural population movement, which was partially offset by positive net immigration, particularly in the period after 2012. BUT: The large migration movements of recent years were therefore unable to reverse the long-term demographic trend. </a:t>
            </a:r>
          </a:p>
          <a:p>
            <a:pPr marL="169564" indent="-169564">
              <a:buFont typeface="Arial" panose="020B0604020202020204" pitchFamily="34" charset="0"/>
              <a:buChar char="•"/>
            </a:pPr>
            <a:endParaRPr lang="en-US" sz="1100" baseline="0" dirty="0"/>
          </a:p>
          <a:p>
            <a:pPr marL="169564" indent="-169564">
              <a:buFont typeface="Arial" panose="020B0604020202020204" pitchFamily="34" charset="0"/>
              <a:buChar char="•"/>
            </a:pPr>
            <a:r>
              <a:rPr lang="en-US" sz="1100" baseline="0" dirty="0"/>
              <a:t>Beside the absolute number of people of working age, the potential </a:t>
            </a:r>
            <a:r>
              <a:rPr lang="en-US" sz="1100" baseline="0" dirty="0" err="1"/>
              <a:t>labour</a:t>
            </a:r>
            <a:r>
              <a:rPr lang="en-US" sz="1100" baseline="0" dirty="0"/>
              <a:t> force also depends on the population's participation in the </a:t>
            </a:r>
            <a:r>
              <a:rPr lang="en-US" sz="1100" baseline="0" dirty="0" err="1"/>
              <a:t>labour</a:t>
            </a:r>
            <a:r>
              <a:rPr lang="en-US" sz="1100" baseline="0" dirty="0"/>
              <a:t> market. The </a:t>
            </a:r>
            <a:r>
              <a:rPr lang="en-US" sz="1100" baseline="0" dirty="0" err="1"/>
              <a:t>labour</a:t>
            </a:r>
            <a:r>
              <a:rPr lang="en-US" sz="1100" baseline="0" dirty="0"/>
              <a:t> force participation rate, initially rose significantly in the state of Brandenburg between 2005 and 2022 from around 76 per cent to around 81 per cent and has since varied only slightly between 80 per cent and 81 per cent. </a:t>
            </a:r>
          </a:p>
          <a:p>
            <a:pPr marL="169564" indent="-169564">
              <a:buFont typeface="Arial" panose="020B0604020202020204" pitchFamily="34" charset="0"/>
              <a:buChar char="•"/>
            </a:pPr>
            <a:endParaRPr lang="en-US" sz="1100" baseline="0" dirty="0"/>
          </a:p>
          <a:p>
            <a:pPr marL="169564" indent="-169564">
              <a:buFont typeface="Arial" panose="020B0604020202020204" pitchFamily="34" charset="0"/>
              <a:buChar char="•"/>
            </a:pPr>
            <a:r>
              <a:rPr lang="en-US" sz="1100" baseline="0" dirty="0"/>
              <a:t>The declining population figures have therefore only been partially offset by rising </a:t>
            </a:r>
            <a:r>
              <a:rPr lang="en-US" sz="1100" baseline="0" dirty="0" err="1"/>
              <a:t>labour</a:t>
            </a:r>
            <a:r>
              <a:rPr lang="en-US" sz="1100" baseline="0" dirty="0"/>
              <a:t> market participation and have thus led to a decline in the potential </a:t>
            </a:r>
            <a:r>
              <a:rPr lang="en-US" sz="1100" baseline="0" dirty="0" err="1"/>
              <a:t>labour</a:t>
            </a:r>
            <a:r>
              <a:rPr lang="en-US" sz="1100" baseline="0" dirty="0"/>
              <a:t> force. Accordingly, the </a:t>
            </a:r>
            <a:r>
              <a:rPr lang="en-US" sz="1100" baseline="0" dirty="0" err="1"/>
              <a:t>labour</a:t>
            </a:r>
            <a:r>
              <a:rPr lang="en-US" sz="1100" baseline="0" dirty="0"/>
              <a:t> supply measured as the number of economically active persons has also fallen by around 100,000 people or </a:t>
            </a:r>
            <a:r>
              <a:rPr lang="en-US" sz="1100" baseline="0" dirty="0" err="1"/>
              <a:t>approxemately</a:t>
            </a:r>
            <a:r>
              <a:rPr lang="en-US" sz="1100" baseline="0" dirty="0"/>
              <a:t> 7%. The potential </a:t>
            </a:r>
            <a:r>
              <a:rPr lang="en-US" sz="1100" baseline="0" dirty="0" err="1"/>
              <a:t>labour</a:t>
            </a:r>
            <a:r>
              <a:rPr lang="en-US" sz="1100" baseline="0" dirty="0"/>
              <a:t> force has therefore declined significantly over the period under review and there are currently fewer workers available on the </a:t>
            </a:r>
            <a:r>
              <a:rPr lang="en-US" sz="1100" baseline="0" dirty="0" err="1"/>
              <a:t>labour</a:t>
            </a:r>
            <a:r>
              <a:rPr lang="en-US" sz="1100" baseline="0" dirty="0"/>
              <a:t> market than in 2005.</a:t>
            </a:r>
            <a:endParaRPr lang="de-DE" sz="1100" dirty="0"/>
          </a:p>
        </p:txBody>
      </p:sp>
      <p:sp>
        <p:nvSpPr>
          <p:cNvPr id="4" name="Foliennummernplatzhalter 3"/>
          <p:cNvSpPr>
            <a:spLocks noGrp="1"/>
          </p:cNvSpPr>
          <p:nvPr>
            <p:ph type="sldNum" sz="quarter" idx="5"/>
          </p:nvPr>
        </p:nvSpPr>
        <p:spPr/>
        <p:txBody>
          <a:bodyPr/>
          <a:lstStyle/>
          <a:p>
            <a:fld id="{C42FFFFA-2ECB-4722-A722-80772301199B}" type="slidenum">
              <a:rPr lang="de-DE" smtClean="0"/>
              <a:t>3</a:t>
            </a:fld>
            <a:endParaRPr lang="de-DE"/>
          </a:p>
        </p:txBody>
      </p:sp>
    </p:spTree>
    <p:extLst>
      <p:ext uri="{BB962C8B-B14F-4D97-AF65-F5344CB8AC3E}">
        <p14:creationId xmlns:p14="http://schemas.microsoft.com/office/powerpoint/2010/main" val="1026997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defTabSz="904342">
              <a:buFont typeface="Arial" panose="020B0604020202020204" pitchFamily="34" charset="0"/>
              <a:buChar char="•"/>
              <a:defRPr/>
            </a:pPr>
            <a:r>
              <a:rPr lang="en-GB" sz="1100" dirty="0"/>
              <a:t>Parallel to the demographically induced decline in the labour supply described one slide before, the labour market in the state of Brandenburg developed extremely positively. </a:t>
            </a:r>
          </a:p>
          <a:p>
            <a:pPr marL="169564" indent="-169564" defTabSz="904342">
              <a:buFont typeface="Arial" panose="020B0604020202020204" pitchFamily="34" charset="0"/>
              <a:buChar char="•"/>
              <a:defRPr/>
            </a:pPr>
            <a:endParaRPr lang="en-GB" sz="1100" dirty="0"/>
          </a:p>
          <a:p>
            <a:pPr marL="169564" indent="-169564" defTabSz="904342">
              <a:buFont typeface="Arial" panose="020B0604020202020204" pitchFamily="34" charset="0"/>
              <a:buChar char="•"/>
              <a:defRPr/>
            </a:pPr>
            <a:r>
              <a:rPr lang="en-GB" sz="1100" dirty="0"/>
              <a:t>During the period under review, employment figures rose significantly both in terms of total employment and in terms of employees subject to social insurance contributions. The increase in employees subject to social security contributions was even stronger than the growth in total employment. This suggests that employment relationships outside of compulsory social insurance have been converted into forms of employment with social security contributions. </a:t>
            </a:r>
          </a:p>
          <a:p>
            <a:pPr marL="169564" indent="-169564" defTabSz="904342">
              <a:buFont typeface="Arial" panose="020B0604020202020204" pitchFamily="34" charset="0"/>
              <a:buChar char="•"/>
              <a:defRPr/>
            </a:pPr>
            <a:endParaRPr lang="en-GB" sz="1100" dirty="0"/>
          </a:p>
          <a:p>
            <a:pPr marL="169564" indent="-169564" defTabSz="904342">
              <a:buFont typeface="Arial" panose="020B0604020202020204" pitchFamily="34" charset="0"/>
              <a:buChar char="•"/>
              <a:defRPr/>
            </a:pPr>
            <a:r>
              <a:rPr lang="en-GB" sz="1100" dirty="0"/>
              <a:t>Unemployment has fallen significantly over the same period. In 2005, there was still a very high level of underemployment with an unemployment rate of 18.2%. In 2022 this is significantly lower with an unemployment rate of 5.6%. </a:t>
            </a:r>
          </a:p>
          <a:p>
            <a:pPr marL="169564" indent="-169564" defTabSz="904342">
              <a:buFont typeface="Arial" panose="020B0604020202020204" pitchFamily="34" charset="0"/>
              <a:buChar char="•"/>
              <a:defRPr/>
            </a:pPr>
            <a:endParaRPr lang="en-GB" sz="1100" dirty="0"/>
          </a:p>
          <a:p>
            <a:pPr marL="169564" indent="-169564" defTabSz="904342">
              <a:buFont typeface="Arial" panose="020B0604020202020204" pitchFamily="34" charset="0"/>
              <a:buChar char="•"/>
              <a:defRPr/>
            </a:pPr>
            <a:r>
              <a:rPr lang="en-GB" sz="1100" dirty="0"/>
              <a:t>The development of unemployment figures and the unemployment rate illustrates very well the fundamental labour market dynamics of recent years in the state of Brandenburg. Starting from mass unemployment, unemployment has fallen significantly, employment has increased considerably, and this has led to a relative shortage of labour. With exception of 2009 and 2020, the state of Brandenburg recorded positive economic growth of 1.8% on average in every year between 2005 and 2023.</a:t>
            </a:r>
            <a:endParaRPr lang="de-DE" sz="1100" dirty="0"/>
          </a:p>
          <a:p>
            <a:pPr marL="169564" indent="-169564">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C42FFFFA-2ECB-4722-A722-80772301199B}" type="slidenum">
              <a:rPr lang="de-DE" smtClean="0"/>
              <a:t>4</a:t>
            </a:fld>
            <a:endParaRPr lang="de-DE"/>
          </a:p>
        </p:txBody>
      </p:sp>
    </p:spTree>
    <p:extLst>
      <p:ext uri="{BB962C8B-B14F-4D97-AF65-F5344CB8AC3E}">
        <p14:creationId xmlns:p14="http://schemas.microsoft.com/office/powerpoint/2010/main" val="380370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en-US" sz="1000" dirty="0"/>
              <a:t>The Federal Employment Agency's concept for bottleneck analysis is the central methodological point of reference for the following, occupation-specific empirical results. </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In addition to proposing the indicators, the Federal Employment Agency also specifies requirements for the number of cases for the individual indicators.</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BUT: Applying all indicators with the associated requirements for the number of cases for an occupation-specific bottleneck analysis would lead to a large number of occupational groups being excluded from the analysis for the state of Brandenburg. </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Against this background, the analysis of occupation-specific bottlenecks in this report is only carried out on the basis of the two indicators jobseeker-to-</a:t>
            </a:r>
            <a:r>
              <a:rPr lang="en-US" sz="1000" dirty="0" err="1"/>
              <a:t>vacany</a:t>
            </a:r>
            <a:r>
              <a:rPr lang="en-US" sz="1000" dirty="0"/>
              <a:t> ratio and occupation-specific unemployment rate for occupational groups with sufficient relevance for the </a:t>
            </a:r>
            <a:r>
              <a:rPr lang="en-US" sz="1000" dirty="0" err="1"/>
              <a:t>labour</a:t>
            </a:r>
            <a:r>
              <a:rPr lang="en-US" sz="1000" dirty="0"/>
              <a:t> market. </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So what we do, is a simple comparison made between the unmet </a:t>
            </a:r>
            <a:r>
              <a:rPr lang="en-US" sz="1000" dirty="0" err="1"/>
              <a:t>labour</a:t>
            </a:r>
            <a:r>
              <a:rPr lang="en-US" sz="1000" dirty="0"/>
              <a:t> supply measured by the number of unemployed and the unmet demand. </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The registered vacancies only represent a part of the actual vacancies; therefore, the number of registered vacancies was extrapolated on the basis of the registration rate of vacancies in Eastern Germany. The information on the registration rate comes from the Job Vacancy Survey (IAB)  in the overall economy and enables the calculation of a multiplication factor for the registered vacancies.  </a:t>
            </a:r>
          </a:p>
          <a:p>
            <a:pPr marL="169564" indent="-169564">
              <a:buFont typeface="Arial" panose="020B0604020202020204" pitchFamily="34" charset="0"/>
              <a:buChar char="•"/>
            </a:pPr>
            <a:endParaRPr lang="en-US" sz="1000" dirty="0"/>
          </a:p>
          <a:p>
            <a:pPr marL="169564" indent="-169564">
              <a:buFont typeface="Arial" panose="020B0604020202020204" pitchFamily="34" charset="0"/>
              <a:buChar char="•"/>
            </a:pPr>
            <a:r>
              <a:rPr lang="en-US" sz="1000" dirty="0"/>
              <a:t>Accordingly, the registration rate varied between 42 and 57 per cent between 2012 and 2023. The empirical results in the next section therefore reflect an estimated number of vacancies.</a:t>
            </a:r>
            <a:endParaRPr lang="de-DE" sz="1000" dirty="0"/>
          </a:p>
        </p:txBody>
      </p:sp>
      <p:sp>
        <p:nvSpPr>
          <p:cNvPr id="4" name="Foliennummernplatzhalter 3"/>
          <p:cNvSpPr>
            <a:spLocks noGrp="1"/>
          </p:cNvSpPr>
          <p:nvPr>
            <p:ph type="sldNum" sz="quarter" idx="5"/>
          </p:nvPr>
        </p:nvSpPr>
        <p:spPr/>
        <p:txBody>
          <a:bodyPr/>
          <a:lstStyle/>
          <a:p>
            <a:fld id="{C42FFFFA-2ECB-4722-A722-80772301199B}" type="slidenum">
              <a:rPr lang="de-DE" smtClean="0"/>
              <a:t>5</a:t>
            </a:fld>
            <a:endParaRPr lang="de-DE"/>
          </a:p>
        </p:txBody>
      </p:sp>
    </p:spTree>
    <p:extLst>
      <p:ext uri="{BB962C8B-B14F-4D97-AF65-F5344CB8AC3E}">
        <p14:creationId xmlns:p14="http://schemas.microsoft.com/office/powerpoint/2010/main" val="3623301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de-DE" dirty="0"/>
              <a:t>This </a:t>
            </a:r>
            <a:r>
              <a:rPr lang="de-DE" dirty="0" err="1"/>
              <a:t>figure</a:t>
            </a:r>
            <a:r>
              <a:rPr lang="de-DE" dirty="0"/>
              <a:t> </a:t>
            </a:r>
            <a:r>
              <a:rPr lang="de-DE" dirty="0" err="1"/>
              <a:t>shows</a:t>
            </a:r>
            <a:r>
              <a:rPr lang="de-DE" dirty="0"/>
              <a:t> </a:t>
            </a:r>
            <a:r>
              <a:rPr lang="de-DE" dirty="0" err="1"/>
              <a:t>the</a:t>
            </a:r>
            <a:r>
              <a:rPr lang="de-DE" dirty="0"/>
              <a:t> </a:t>
            </a:r>
            <a:r>
              <a:rPr lang="de-DE" dirty="0" err="1"/>
              <a:t>balance</a:t>
            </a:r>
            <a:r>
              <a:rPr lang="de-DE" dirty="0"/>
              <a:t> </a:t>
            </a:r>
            <a:r>
              <a:rPr lang="de-DE" dirty="0" err="1"/>
              <a:t>of</a:t>
            </a:r>
            <a:r>
              <a:rPr lang="de-DE" dirty="0"/>
              <a:t> </a:t>
            </a:r>
            <a:r>
              <a:rPr lang="de-DE" dirty="0" err="1"/>
              <a:t>unemployed</a:t>
            </a:r>
            <a:r>
              <a:rPr lang="de-DE" dirty="0"/>
              <a:t> </a:t>
            </a:r>
            <a:r>
              <a:rPr lang="de-DE" dirty="0" err="1"/>
              <a:t>persons</a:t>
            </a:r>
            <a:r>
              <a:rPr lang="de-DE" dirty="0"/>
              <a:t> and </a:t>
            </a:r>
            <a:r>
              <a:rPr lang="de-DE" dirty="0" err="1"/>
              <a:t>the</a:t>
            </a:r>
            <a:r>
              <a:rPr lang="de-DE" dirty="0"/>
              <a:t> </a:t>
            </a:r>
            <a:r>
              <a:rPr lang="de-DE" dirty="0" err="1"/>
              <a:t>estimated</a:t>
            </a:r>
            <a:r>
              <a:rPr lang="de-DE" dirty="0"/>
              <a:t> total </a:t>
            </a:r>
            <a:r>
              <a:rPr lang="de-DE" dirty="0" err="1"/>
              <a:t>number</a:t>
            </a:r>
            <a:r>
              <a:rPr lang="de-DE" dirty="0"/>
              <a:t> </a:t>
            </a:r>
            <a:r>
              <a:rPr lang="de-DE" dirty="0" err="1"/>
              <a:t>of</a:t>
            </a:r>
            <a:r>
              <a:rPr lang="de-DE" dirty="0"/>
              <a:t> </a:t>
            </a:r>
            <a:r>
              <a:rPr lang="de-DE" dirty="0" err="1"/>
              <a:t>vacancies</a:t>
            </a:r>
            <a:r>
              <a:rPr lang="de-DE" dirty="0"/>
              <a:t> </a:t>
            </a:r>
            <a:r>
              <a:rPr lang="de-DE" dirty="0" err="1"/>
              <a:t>for</a:t>
            </a:r>
            <a:r>
              <a:rPr lang="de-DE" dirty="0"/>
              <a:t> </a:t>
            </a:r>
            <a:r>
              <a:rPr lang="de-DE" dirty="0" err="1"/>
              <a:t>the</a:t>
            </a:r>
            <a:r>
              <a:rPr lang="de-DE" dirty="0"/>
              <a:t> </a:t>
            </a:r>
            <a:r>
              <a:rPr lang="de-DE" dirty="0" err="1"/>
              <a:t>period</a:t>
            </a:r>
            <a:r>
              <a:rPr lang="de-DE" dirty="0"/>
              <a:t> </a:t>
            </a:r>
            <a:r>
              <a:rPr lang="de-DE" dirty="0" err="1"/>
              <a:t>from</a:t>
            </a:r>
            <a:r>
              <a:rPr lang="de-DE" dirty="0"/>
              <a:t> 2012 </a:t>
            </a:r>
            <a:r>
              <a:rPr lang="de-DE" dirty="0" err="1"/>
              <a:t>to</a:t>
            </a:r>
            <a:r>
              <a:rPr lang="de-DE" dirty="0"/>
              <a:t> 2023. The </a:t>
            </a:r>
            <a:r>
              <a:rPr lang="de-DE" dirty="0" err="1"/>
              <a:t>chart</a:t>
            </a:r>
            <a:r>
              <a:rPr lang="de-DE" dirty="0"/>
              <a:t> </a:t>
            </a:r>
            <a:r>
              <a:rPr lang="de-DE" dirty="0" err="1"/>
              <a:t>differentiates</a:t>
            </a:r>
            <a:r>
              <a:rPr lang="de-DE" dirty="0"/>
              <a:t> </a:t>
            </a:r>
            <a:r>
              <a:rPr lang="de-DE" dirty="0" err="1"/>
              <a:t>the</a:t>
            </a:r>
            <a:r>
              <a:rPr lang="de-DE" dirty="0"/>
              <a:t> </a:t>
            </a:r>
            <a:r>
              <a:rPr lang="de-DE" dirty="0" err="1"/>
              <a:t>data</a:t>
            </a:r>
            <a:r>
              <a:rPr lang="de-DE" dirty="0"/>
              <a:t> </a:t>
            </a:r>
            <a:r>
              <a:rPr lang="de-DE" dirty="0" err="1"/>
              <a:t>according</a:t>
            </a:r>
            <a:r>
              <a:rPr lang="de-DE" dirty="0"/>
              <a:t> </a:t>
            </a:r>
            <a:r>
              <a:rPr lang="de-DE" dirty="0" err="1"/>
              <a:t>to</a:t>
            </a:r>
            <a:r>
              <a:rPr lang="de-DE" dirty="0"/>
              <a:t> </a:t>
            </a:r>
            <a:r>
              <a:rPr lang="de-DE" dirty="0" err="1"/>
              <a:t>the</a:t>
            </a:r>
            <a:r>
              <a:rPr lang="de-DE" dirty="0"/>
              <a:t> </a:t>
            </a:r>
            <a:r>
              <a:rPr lang="de-DE" dirty="0" err="1"/>
              <a:t>requirement</a:t>
            </a:r>
            <a:r>
              <a:rPr lang="de-DE" dirty="0"/>
              <a:t> </a:t>
            </a:r>
            <a:r>
              <a:rPr lang="de-DE" dirty="0" err="1"/>
              <a:t>level</a:t>
            </a:r>
            <a:r>
              <a:rPr lang="de-DE" dirty="0"/>
              <a:t> </a:t>
            </a:r>
            <a:r>
              <a:rPr lang="de-DE" dirty="0" err="1"/>
              <a:t>of</a:t>
            </a:r>
            <a:r>
              <a:rPr lang="de-DE" dirty="0"/>
              <a:t> </a:t>
            </a:r>
            <a:r>
              <a:rPr lang="de-DE" dirty="0" err="1"/>
              <a:t>the</a:t>
            </a:r>
            <a:r>
              <a:rPr lang="de-DE" dirty="0"/>
              <a:t> </a:t>
            </a:r>
            <a:r>
              <a:rPr lang="de-DE" dirty="0" err="1"/>
              <a:t>jobs</a:t>
            </a:r>
            <a:r>
              <a:rPr lang="de-DE" dirty="0"/>
              <a:t> </a:t>
            </a:r>
            <a:r>
              <a:rPr lang="de-DE" dirty="0" err="1"/>
              <a:t>sought</a:t>
            </a:r>
            <a:r>
              <a:rPr lang="de-DE" dirty="0"/>
              <a:t> </a:t>
            </a:r>
            <a:r>
              <a:rPr lang="de-DE" dirty="0" err="1"/>
              <a:t>or</a:t>
            </a:r>
            <a:r>
              <a:rPr lang="de-DE" dirty="0"/>
              <a:t> </a:t>
            </a:r>
            <a:r>
              <a:rPr lang="de-DE" dirty="0" err="1"/>
              <a:t>to</a:t>
            </a:r>
            <a:r>
              <a:rPr lang="de-DE" dirty="0"/>
              <a:t> </a:t>
            </a:r>
            <a:r>
              <a:rPr lang="de-DE" dirty="0" err="1"/>
              <a:t>be</a:t>
            </a:r>
            <a:r>
              <a:rPr lang="de-DE" dirty="0"/>
              <a:t> </a:t>
            </a:r>
            <a:r>
              <a:rPr lang="de-DE" dirty="0" err="1"/>
              <a:t>filled</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a:t>The </a:t>
            </a:r>
            <a:r>
              <a:rPr lang="de-DE" dirty="0" err="1"/>
              <a:t>requirement</a:t>
            </a:r>
            <a:r>
              <a:rPr lang="de-DE" dirty="0"/>
              <a:t> </a:t>
            </a:r>
            <a:r>
              <a:rPr lang="de-DE" dirty="0" err="1"/>
              <a:t>level</a:t>
            </a:r>
            <a:r>
              <a:rPr lang="de-DE" dirty="0"/>
              <a:t> </a:t>
            </a:r>
            <a:r>
              <a:rPr lang="de-DE" dirty="0" err="1"/>
              <a:t>allows</a:t>
            </a:r>
            <a:r>
              <a:rPr lang="de-DE" dirty="0"/>
              <a:t> a </a:t>
            </a:r>
            <a:r>
              <a:rPr lang="de-DE" dirty="0" err="1"/>
              <a:t>distinction</a:t>
            </a:r>
            <a:r>
              <a:rPr lang="de-DE" dirty="0"/>
              <a:t> </a:t>
            </a:r>
            <a:r>
              <a:rPr lang="de-DE" dirty="0" err="1"/>
              <a:t>between</a:t>
            </a:r>
            <a:r>
              <a:rPr lang="de-DE" dirty="0"/>
              <a:t> a </a:t>
            </a:r>
            <a:r>
              <a:rPr lang="de-DE" dirty="0" err="1"/>
              <a:t>labour</a:t>
            </a:r>
            <a:r>
              <a:rPr lang="de-DE" dirty="0"/>
              <a:t> </a:t>
            </a:r>
            <a:r>
              <a:rPr lang="de-DE" dirty="0" err="1"/>
              <a:t>market</a:t>
            </a:r>
            <a:r>
              <a:rPr lang="de-DE" dirty="0"/>
              <a:t> </a:t>
            </a:r>
            <a:r>
              <a:rPr lang="de-DE" dirty="0" err="1"/>
              <a:t>for</a:t>
            </a:r>
            <a:r>
              <a:rPr lang="de-DE" dirty="0"/>
              <a:t> simple </a:t>
            </a:r>
            <a:r>
              <a:rPr lang="de-DE" dirty="0" err="1"/>
              <a:t>jobs</a:t>
            </a:r>
            <a:r>
              <a:rPr lang="de-DE" dirty="0"/>
              <a:t> </a:t>
            </a:r>
            <a:r>
              <a:rPr lang="de-DE" dirty="0" err="1"/>
              <a:t>without</a:t>
            </a:r>
            <a:r>
              <a:rPr lang="de-DE" dirty="0"/>
              <a:t> </a:t>
            </a:r>
            <a:r>
              <a:rPr lang="de-DE" dirty="0" err="1"/>
              <a:t>major</a:t>
            </a:r>
            <a:r>
              <a:rPr lang="de-DE" dirty="0"/>
              <a:t> </a:t>
            </a:r>
            <a:r>
              <a:rPr lang="de-DE" dirty="0" err="1"/>
              <a:t>skills</a:t>
            </a:r>
            <a:r>
              <a:rPr lang="de-DE" dirty="0"/>
              <a:t> and </a:t>
            </a:r>
            <a:r>
              <a:rPr lang="de-DE" dirty="0" err="1"/>
              <a:t>qualification</a:t>
            </a:r>
            <a:r>
              <a:rPr lang="de-DE" dirty="0"/>
              <a:t> </a:t>
            </a:r>
            <a:r>
              <a:rPr lang="de-DE" dirty="0" err="1"/>
              <a:t>requirements</a:t>
            </a:r>
            <a:r>
              <a:rPr lang="de-DE" dirty="0"/>
              <a:t> and a </a:t>
            </a:r>
            <a:r>
              <a:rPr lang="de-DE" dirty="0" err="1"/>
              <a:t>labour</a:t>
            </a:r>
            <a:r>
              <a:rPr lang="de-DE" dirty="0"/>
              <a:t> </a:t>
            </a:r>
            <a:r>
              <a:rPr lang="de-DE" dirty="0" err="1"/>
              <a:t>market</a:t>
            </a:r>
            <a:r>
              <a:rPr lang="de-DE" dirty="0"/>
              <a:t> </a:t>
            </a:r>
            <a:r>
              <a:rPr lang="de-DE" dirty="0" err="1"/>
              <a:t>for</a:t>
            </a:r>
            <a:r>
              <a:rPr lang="de-DE" dirty="0"/>
              <a:t> </a:t>
            </a:r>
            <a:r>
              <a:rPr lang="de-DE" dirty="0" err="1"/>
              <a:t>jobs</a:t>
            </a:r>
            <a:r>
              <a:rPr lang="de-DE" dirty="0"/>
              <a:t> </a:t>
            </a:r>
            <a:r>
              <a:rPr lang="de-DE" dirty="0" err="1"/>
              <a:t>with</a:t>
            </a:r>
            <a:r>
              <a:rPr lang="de-DE" dirty="0"/>
              <a:t> </a:t>
            </a:r>
            <a:r>
              <a:rPr lang="de-DE" dirty="0" err="1"/>
              <a:t>higher</a:t>
            </a:r>
            <a:r>
              <a:rPr lang="de-DE" dirty="0"/>
              <a:t> </a:t>
            </a:r>
            <a:r>
              <a:rPr lang="de-DE" dirty="0" err="1"/>
              <a:t>requirements</a:t>
            </a:r>
            <a:r>
              <a:rPr lang="de-DE" dirty="0"/>
              <a:t>. The </a:t>
            </a:r>
            <a:r>
              <a:rPr lang="de-DE" dirty="0" err="1"/>
              <a:t>area</a:t>
            </a:r>
            <a:r>
              <a:rPr lang="de-DE" dirty="0"/>
              <a:t> </a:t>
            </a:r>
            <a:r>
              <a:rPr lang="de-DE" dirty="0" err="1"/>
              <a:t>for</a:t>
            </a:r>
            <a:r>
              <a:rPr lang="de-DE" dirty="0"/>
              <a:t> </a:t>
            </a:r>
            <a:r>
              <a:rPr lang="de-DE" dirty="0" err="1"/>
              <a:t>unskilled</a:t>
            </a:r>
            <a:r>
              <a:rPr lang="de-DE" dirty="0"/>
              <a:t> </a:t>
            </a:r>
            <a:r>
              <a:rPr lang="de-DE" dirty="0" err="1"/>
              <a:t>labour</a:t>
            </a:r>
            <a:r>
              <a:rPr lang="de-DE" dirty="0"/>
              <a:t> </a:t>
            </a:r>
            <a:r>
              <a:rPr lang="de-DE" dirty="0" err="1"/>
              <a:t>is</a:t>
            </a:r>
            <a:r>
              <a:rPr lang="de-DE" dirty="0"/>
              <a:t> </a:t>
            </a:r>
            <a:r>
              <a:rPr lang="de-DE" dirty="0" err="1"/>
              <a:t>shown</a:t>
            </a:r>
            <a:r>
              <a:rPr lang="de-DE" dirty="0"/>
              <a:t> in </a:t>
            </a:r>
            <a:r>
              <a:rPr lang="de-DE" dirty="0" err="1"/>
              <a:t>crosshatched</a:t>
            </a:r>
            <a:r>
              <a:rPr lang="de-DE" dirty="0"/>
              <a:t> </a:t>
            </a:r>
            <a:r>
              <a:rPr lang="de-DE" dirty="0" err="1"/>
              <a:t>black</a:t>
            </a:r>
            <a:r>
              <a:rPr lang="de-DE" dirty="0"/>
              <a:t> and </a:t>
            </a:r>
            <a:r>
              <a:rPr lang="de-DE" dirty="0" err="1"/>
              <a:t>the</a:t>
            </a:r>
            <a:r>
              <a:rPr lang="de-DE" dirty="0"/>
              <a:t> </a:t>
            </a:r>
            <a:r>
              <a:rPr lang="de-DE" dirty="0" err="1"/>
              <a:t>area</a:t>
            </a:r>
            <a:r>
              <a:rPr lang="de-DE" dirty="0"/>
              <a:t> </a:t>
            </a:r>
            <a:r>
              <a:rPr lang="de-DE" dirty="0" err="1"/>
              <a:t>for</a:t>
            </a:r>
            <a:r>
              <a:rPr lang="de-DE" dirty="0"/>
              <a:t> </a:t>
            </a:r>
            <a:r>
              <a:rPr lang="de-DE" dirty="0" err="1"/>
              <a:t>skilled</a:t>
            </a:r>
            <a:r>
              <a:rPr lang="de-DE" dirty="0"/>
              <a:t> </a:t>
            </a:r>
            <a:r>
              <a:rPr lang="de-DE" dirty="0" err="1"/>
              <a:t>workers</a:t>
            </a:r>
            <a:r>
              <a:rPr lang="de-DE" dirty="0"/>
              <a:t>/</a:t>
            </a:r>
            <a:r>
              <a:rPr lang="de-DE" dirty="0" err="1"/>
              <a:t>specialist</a:t>
            </a:r>
            <a:r>
              <a:rPr lang="de-DE" dirty="0"/>
              <a:t>/</a:t>
            </a:r>
            <a:r>
              <a:rPr lang="de-DE" dirty="0" err="1"/>
              <a:t>experts</a:t>
            </a:r>
            <a:r>
              <a:rPr lang="de-DE" dirty="0"/>
              <a:t> </a:t>
            </a:r>
            <a:r>
              <a:rPr lang="de-DE" dirty="0" err="1"/>
              <a:t>is</a:t>
            </a:r>
            <a:r>
              <a:rPr lang="de-DE" dirty="0"/>
              <a:t> </a:t>
            </a:r>
            <a:r>
              <a:rPr lang="de-DE" dirty="0" err="1"/>
              <a:t>shown</a:t>
            </a:r>
            <a:r>
              <a:rPr lang="de-DE" dirty="0"/>
              <a:t> in </a:t>
            </a:r>
            <a:r>
              <a:rPr lang="de-DE" dirty="0" err="1"/>
              <a:t>black</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err="1"/>
              <a:t>If</a:t>
            </a:r>
            <a:r>
              <a:rPr lang="de-DE" dirty="0"/>
              <a:t> </a:t>
            </a:r>
            <a:r>
              <a:rPr lang="de-DE" dirty="0" err="1"/>
              <a:t>the</a:t>
            </a:r>
            <a:r>
              <a:rPr lang="de-DE" dirty="0"/>
              <a:t> </a:t>
            </a:r>
            <a:r>
              <a:rPr lang="de-DE" dirty="0" err="1"/>
              <a:t>balance</a:t>
            </a:r>
            <a:r>
              <a:rPr lang="de-DE" dirty="0"/>
              <a:t> </a:t>
            </a:r>
            <a:r>
              <a:rPr lang="de-DE" dirty="0" err="1"/>
              <a:t>is</a:t>
            </a:r>
            <a:r>
              <a:rPr lang="de-DE" dirty="0"/>
              <a:t> positive, </a:t>
            </a:r>
            <a:r>
              <a:rPr lang="de-DE" dirty="0" err="1"/>
              <a:t>the</a:t>
            </a:r>
            <a:r>
              <a:rPr lang="de-DE" dirty="0"/>
              <a:t> </a:t>
            </a:r>
            <a:r>
              <a:rPr lang="de-DE" dirty="0" err="1"/>
              <a:t>number</a:t>
            </a:r>
            <a:r>
              <a:rPr lang="de-DE" dirty="0"/>
              <a:t> </a:t>
            </a:r>
            <a:r>
              <a:rPr lang="de-DE" dirty="0" err="1"/>
              <a:t>of</a:t>
            </a:r>
            <a:r>
              <a:rPr lang="de-DE" dirty="0"/>
              <a:t> </a:t>
            </a:r>
            <a:r>
              <a:rPr lang="de-DE" dirty="0" err="1"/>
              <a:t>unemployed</a:t>
            </a:r>
            <a:r>
              <a:rPr lang="de-DE" dirty="0"/>
              <a:t> </a:t>
            </a:r>
            <a:r>
              <a:rPr lang="de-DE" dirty="0" err="1"/>
              <a:t>is</a:t>
            </a:r>
            <a:r>
              <a:rPr lang="de-DE" dirty="0"/>
              <a:t> </a:t>
            </a:r>
            <a:r>
              <a:rPr lang="de-DE" dirty="0" err="1"/>
              <a:t>higher</a:t>
            </a:r>
            <a:r>
              <a:rPr lang="de-DE" dirty="0"/>
              <a:t> </a:t>
            </a:r>
            <a:r>
              <a:rPr lang="de-DE" dirty="0" err="1"/>
              <a:t>than</a:t>
            </a:r>
            <a:r>
              <a:rPr lang="de-DE" dirty="0"/>
              <a:t> </a:t>
            </a:r>
            <a:r>
              <a:rPr lang="de-DE" dirty="0" err="1"/>
              <a:t>the</a:t>
            </a:r>
            <a:r>
              <a:rPr lang="de-DE" dirty="0"/>
              <a:t> total </a:t>
            </a:r>
            <a:r>
              <a:rPr lang="de-DE" dirty="0" err="1"/>
              <a:t>number</a:t>
            </a:r>
            <a:r>
              <a:rPr lang="de-DE" dirty="0"/>
              <a:t> </a:t>
            </a:r>
            <a:r>
              <a:rPr lang="de-DE" dirty="0" err="1"/>
              <a:t>of</a:t>
            </a:r>
            <a:r>
              <a:rPr lang="de-DE" dirty="0"/>
              <a:t> </a:t>
            </a:r>
            <a:r>
              <a:rPr lang="de-DE" dirty="0" err="1"/>
              <a:t>vacancies</a:t>
            </a:r>
            <a:r>
              <a:rPr lang="de-DE" dirty="0"/>
              <a:t> and </a:t>
            </a:r>
            <a:r>
              <a:rPr lang="de-DE" dirty="0" err="1"/>
              <a:t>if</a:t>
            </a:r>
            <a:r>
              <a:rPr lang="de-DE" dirty="0"/>
              <a:t> </a:t>
            </a:r>
            <a:r>
              <a:rPr lang="de-DE" dirty="0" err="1"/>
              <a:t>the</a:t>
            </a:r>
            <a:r>
              <a:rPr lang="de-DE" dirty="0"/>
              <a:t> </a:t>
            </a:r>
            <a:r>
              <a:rPr lang="de-DE" dirty="0" err="1"/>
              <a:t>balance</a:t>
            </a:r>
            <a:r>
              <a:rPr lang="de-DE" dirty="0"/>
              <a:t> </a:t>
            </a:r>
            <a:r>
              <a:rPr lang="de-DE" dirty="0" err="1"/>
              <a:t>is</a:t>
            </a:r>
            <a:r>
              <a:rPr lang="de-DE" dirty="0"/>
              <a:t> negative, </a:t>
            </a:r>
            <a:r>
              <a:rPr lang="de-DE" dirty="0" err="1"/>
              <a:t>it</a:t>
            </a:r>
            <a:r>
              <a:rPr lang="de-DE" dirty="0"/>
              <a:t> </a:t>
            </a:r>
            <a:r>
              <a:rPr lang="de-DE" dirty="0" err="1"/>
              <a:t>is</a:t>
            </a:r>
            <a:r>
              <a:rPr lang="de-DE" dirty="0"/>
              <a:t> </a:t>
            </a:r>
            <a:r>
              <a:rPr lang="de-DE" dirty="0" err="1"/>
              <a:t>lower</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a:t>The </a:t>
            </a:r>
            <a:r>
              <a:rPr lang="de-DE" dirty="0" err="1"/>
              <a:t>data</a:t>
            </a:r>
            <a:r>
              <a:rPr lang="de-DE" dirty="0"/>
              <a:t> </a:t>
            </a:r>
            <a:r>
              <a:rPr lang="de-DE" dirty="0" err="1"/>
              <a:t>shows</a:t>
            </a:r>
            <a:r>
              <a:rPr lang="de-DE" dirty="0"/>
              <a:t> </a:t>
            </a:r>
            <a:r>
              <a:rPr lang="de-DE" dirty="0" err="1"/>
              <a:t>that</a:t>
            </a:r>
            <a:r>
              <a:rPr lang="de-DE" dirty="0"/>
              <a:t> </a:t>
            </a:r>
            <a:r>
              <a:rPr lang="de-DE" dirty="0" err="1"/>
              <a:t>between</a:t>
            </a:r>
            <a:r>
              <a:rPr lang="de-DE" dirty="0"/>
              <a:t> 2017 and 2019, </a:t>
            </a:r>
            <a:r>
              <a:rPr lang="de-DE" dirty="0" err="1"/>
              <a:t>the</a:t>
            </a:r>
            <a:r>
              <a:rPr lang="de-DE" dirty="0"/>
              <a:t> </a:t>
            </a:r>
            <a:r>
              <a:rPr lang="de-DE" dirty="0" err="1"/>
              <a:t>labour</a:t>
            </a:r>
            <a:r>
              <a:rPr lang="de-DE" dirty="0"/>
              <a:t> </a:t>
            </a:r>
            <a:r>
              <a:rPr lang="de-DE" dirty="0" err="1"/>
              <a:t>market</a:t>
            </a:r>
            <a:r>
              <a:rPr lang="de-DE" dirty="0"/>
              <a:t> in </a:t>
            </a:r>
            <a:r>
              <a:rPr lang="de-DE" dirty="0" err="1"/>
              <a:t>the</a:t>
            </a:r>
            <a:r>
              <a:rPr lang="de-DE" dirty="0"/>
              <a:t> </a:t>
            </a:r>
            <a:r>
              <a:rPr lang="de-DE" dirty="0" err="1"/>
              <a:t>state</a:t>
            </a:r>
            <a:r>
              <a:rPr lang="de-DE" dirty="0"/>
              <a:t> </a:t>
            </a:r>
            <a:r>
              <a:rPr lang="de-DE" dirty="0" err="1"/>
              <a:t>of</a:t>
            </a:r>
            <a:r>
              <a:rPr lang="de-DE" dirty="0"/>
              <a:t> Brandenburg </a:t>
            </a:r>
            <a:r>
              <a:rPr lang="de-DE" dirty="0" err="1"/>
              <a:t>developed</a:t>
            </a:r>
            <a:r>
              <a:rPr lang="de-DE" dirty="0"/>
              <a:t> </a:t>
            </a:r>
            <a:r>
              <a:rPr lang="de-DE" dirty="0" err="1"/>
              <a:t>from</a:t>
            </a:r>
            <a:r>
              <a:rPr lang="de-DE" dirty="0"/>
              <a:t> an </a:t>
            </a:r>
            <a:r>
              <a:rPr lang="de-DE" dirty="0" err="1"/>
              <a:t>oversupply</a:t>
            </a:r>
            <a:r>
              <a:rPr lang="de-DE" dirty="0"/>
              <a:t> </a:t>
            </a:r>
            <a:r>
              <a:rPr lang="de-DE" dirty="0" err="1"/>
              <a:t>of</a:t>
            </a:r>
            <a:r>
              <a:rPr lang="de-DE" dirty="0"/>
              <a:t> </a:t>
            </a:r>
            <a:r>
              <a:rPr lang="de-DE" dirty="0" err="1"/>
              <a:t>workers</a:t>
            </a:r>
            <a:r>
              <a:rPr lang="de-DE" dirty="0"/>
              <a:t> </a:t>
            </a:r>
            <a:r>
              <a:rPr lang="de-DE" dirty="0" err="1"/>
              <a:t>to</a:t>
            </a:r>
            <a:r>
              <a:rPr lang="de-DE" dirty="0"/>
              <a:t> a </a:t>
            </a:r>
            <a:r>
              <a:rPr lang="de-DE" dirty="0" err="1"/>
              <a:t>shortage</a:t>
            </a:r>
            <a:r>
              <a:rPr lang="de-DE" dirty="0"/>
              <a:t> </a:t>
            </a:r>
            <a:r>
              <a:rPr lang="de-DE" dirty="0" err="1"/>
              <a:t>of</a:t>
            </a:r>
            <a:r>
              <a:rPr lang="de-DE" dirty="0"/>
              <a:t> </a:t>
            </a:r>
            <a:r>
              <a:rPr lang="de-DE" dirty="0" err="1"/>
              <a:t>workers</a:t>
            </a:r>
            <a:r>
              <a:rPr lang="de-DE" dirty="0"/>
              <a:t> in </a:t>
            </a:r>
            <a:r>
              <a:rPr lang="de-DE" dirty="0" err="1"/>
              <a:t>areas</a:t>
            </a:r>
            <a:r>
              <a:rPr lang="de-DE" dirty="0"/>
              <a:t> </a:t>
            </a:r>
            <a:r>
              <a:rPr lang="de-DE" dirty="0" err="1"/>
              <a:t>with</a:t>
            </a:r>
            <a:r>
              <a:rPr lang="de-DE" dirty="0"/>
              <a:t> </a:t>
            </a:r>
            <a:r>
              <a:rPr lang="de-DE" dirty="0" err="1"/>
              <a:t>higher</a:t>
            </a:r>
            <a:r>
              <a:rPr lang="de-DE" dirty="0"/>
              <a:t> </a:t>
            </a:r>
            <a:r>
              <a:rPr lang="de-DE" dirty="0" err="1"/>
              <a:t>qualification</a:t>
            </a:r>
            <a:r>
              <a:rPr lang="de-DE" dirty="0"/>
              <a:t> and </a:t>
            </a:r>
            <a:r>
              <a:rPr lang="de-DE" dirty="0" err="1"/>
              <a:t>skill</a:t>
            </a:r>
            <a:r>
              <a:rPr lang="de-DE" dirty="0"/>
              <a:t> </a:t>
            </a:r>
            <a:r>
              <a:rPr lang="de-DE" dirty="0" err="1"/>
              <a:t>reqirements</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en-GB" dirty="0"/>
              <a:t>In the period between 2012 and 2016, the arithmetical surplus of labour amounted to between around 53,000 and 24,000 workers. With an estimated total number of vacancies between 17,000 and 30,000, the surplus can still be characterised as significant.</a:t>
            </a:r>
          </a:p>
          <a:p>
            <a:pPr marL="169564" indent="-169564">
              <a:buFont typeface="Arial" panose="020B0604020202020204" pitchFamily="34" charset="0"/>
              <a:buChar char="•"/>
            </a:pPr>
            <a:endParaRPr lang="en-GB" dirty="0"/>
          </a:p>
          <a:p>
            <a:pPr marL="169564" indent="-169564">
              <a:buFont typeface="Arial" panose="020B0604020202020204" pitchFamily="34" charset="0"/>
              <a:buChar char="•"/>
            </a:pPr>
            <a:r>
              <a:rPr lang="en-GB" dirty="0"/>
              <a:t>In the years from 2017 to 2021, the labour market is characterised by relatively small surpluses of workers or slight bottlenecks. The labour market was almost balanced during this period. In 2022, a significant tightening of the bottleneck situation is recognisable, which has weakened slightly in 2023, but is still relevant. </a:t>
            </a:r>
          </a:p>
          <a:p>
            <a:pPr marL="169564" indent="-169564">
              <a:buFont typeface="Arial" panose="020B0604020202020204" pitchFamily="34" charset="0"/>
              <a:buChar char="•"/>
            </a:pPr>
            <a:endParaRPr lang="en-GB" dirty="0"/>
          </a:p>
          <a:p>
            <a:pPr marL="169564" indent="-169564">
              <a:buFont typeface="Arial" panose="020B0604020202020204" pitchFamily="34" charset="0"/>
              <a:buChar char="•"/>
            </a:pPr>
            <a:r>
              <a:rPr lang="en-GB" dirty="0"/>
              <a:t>In the period as a whole, however, the development trend of the labour market in the sub-segment for higher qualification and skills requirements is clearly moving in the direction of worsening shortages. In 2022, the bottleneck affected around 37% of vacancies and around 29% in 2023. The relative shortage of labour supply has thus led to significant shortages of skilled workers in the labour market segment with higher qualification and skills requirements as a result of the favourable labour market development in recent years.</a:t>
            </a:r>
          </a:p>
          <a:p>
            <a:pPr marL="169564" indent="-169564">
              <a:buFont typeface="Arial" panose="020B0604020202020204" pitchFamily="34" charset="0"/>
              <a:buChar char="•"/>
            </a:pPr>
            <a:endParaRPr lang="en-GB" dirty="0"/>
          </a:p>
          <a:p>
            <a:pPr marL="169564" indent="-169564">
              <a:buFont typeface="Arial" panose="020B0604020202020204" pitchFamily="34" charset="0"/>
              <a:buChar char="•"/>
            </a:pPr>
            <a:r>
              <a:rPr lang="en-GB" dirty="0"/>
              <a:t>The labour market for simple jobs with no or low qualification and competence requirements show a significantly different labour market situation. No bottleneck can be identified for this labour market segment in the entire period between 2012 and 2023.</a:t>
            </a:r>
          </a:p>
          <a:p>
            <a:pPr marL="169564" indent="-169564">
              <a:buFont typeface="Arial" panose="020B0604020202020204" pitchFamily="34" charset="0"/>
              <a:buChar char="•"/>
            </a:pPr>
            <a:endParaRPr lang="en-GB" dirty="0"/>
          </a:p>
          <a:p>
            <a:pPr marL="169564" indent="-169564" defTabSz="904342">
              <a:buFont typeface="Arial" panose="020B0604020202020204" pitchFamily="34" charset="0"/>
              <a:buChar char="•"/>
              <a:defRPr/>
            </a:pPr>
            <a:r>
              <a:rPr lang="en-GB" dirty="0"/>
              <a:t>Although the quantitative surplus of labour fell significantly between 2013 and 2019, the surplus of labour always affected more than 24,000 jobseekers between 2019 and 2023. In 2023, the surplus of labour for this helper sector corresponded to around 70 percent of all jobseekers. Thus, although a relative shortage can be seen over time, in contrast to the development in the area of higher qualification and skill requirements, this has not yet resulted in any general labour shortages in the helper sector. </a:t>
            </a:r>
          </a:p>
          <a:p>
            <a:pPr marL="169564" indent="-169564" defTabSz="904342">
              <a:buFont typeface="Arial" panose="020B0604020202020204" pitchFamily="34" charset="0"/>
              <a:buChar char="•"/>
              <a:defRPr/>
            </a:pPr>
            <a:endParaRPr lang="en-GB" dirty="0"/>
          </a:p>
          <a:p>
            <a:pPr marL="169564" indent="-169564" defTabSz="904342">
              <a:buFont typeface="Arial" panose="020B0604020202020204" pitchFamily="34" charset="0"/>
              <a:buChar char="•"/>
              <a:defRPr/>
            </a:pPr>
            <a:r>
              <a:rPr lang="en-GB" dirty="0"/>
              <a:t>Against this background, it can be stated that the bottlenecks on the labour market in the state of Brandenburg are shortages of skilled workers and not labour shortages. This does not mean that the bottlenecks do not affect the entire labour market. In 2023, 80 per cent of all vacancies were in the area of skilled workers/specialists/experts with higher qualification and skill requirements. The bottlenecks described thus affect the majority of the labour market.</a:t>
            </a:r>
            <a:endParaRPr lang="de-DE" dirty="0"/>
          </a:p>
          <a:p>
            <a:pPr marL="169564" indent="-169564">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C42FFFFA-2ECB-4722-A722-80772301199B}" type="slidenum">
              <a:rPr lang="de-DE" smtClean="0"/>
              <a:t>6</a:t>
            </a:fld>
            <a:endParaRPr lang="de-DE"/>
          </a:p>
        </p:txBody>
      </p:sp>
    </p:spTree>
    <p:extLst>
      <p:ext uri="{BB962C8B-B14F-4D97-AF65-F5344CB8AC3E}">
        <p14:creationId xmlns:p14="http://schemas.microsoft.com/office/powerpoint/2010/main" val="1452724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en-GB" sz="1100" dirty="0"/>
              <a:t>This Table lists the number of occupational groups with skills shortages for 2017, 2020, and 2023 and the proportion of registered vacancies in these occupational groups in relation to all vacancies, differentiated for the three requirement levels of skilled workers, specialists, and experts.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While the number of occupational groups gives an impression of how broadly the bottleneck situations are spread across the occupational spectrum, the proportion of registered vacancies in the bottleneck occupations allows conclusions about the extent to which the labour market as a whole is affected by the shortages. Although a large number of rather small bottleneck occupations can indicate a broad distribution, this does not necessarily mean that a large part of the labour market is affected. It is therefore necessary that the bottlenecks affect occupations with a high number of vacancies.</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As the data in the last chart already shows, the results of the occupation-specific analysis in this table also reveal a clear trend towards a shortage of labour with correspondingly pronounced shortages of skilled workers.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The number of occupational groups in shortage situations increases in all occupational groups over the period, except for experts in 2023. In 2017, there are 50 occupational groups with bottlenecks and in 2023 almost twice as many at 98.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This growth is particularly strong in the skilled worker sector. The spread of shortages across the range of occupations thus increases significantly between 2017 and 2023.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Similarly, there is also a sharp increase in the quantitative impact on the labour market. In 2017, around 23 per cent of all registered vacancies are in occupations with skills shortages. In contrast, this figure is almost 45% in 2023.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The outlined growth in the quantitative impact, measured by the proportion of registered vacancies in shortage occupations, is almost exclusively attributable to the skilled worker sector.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The requirement levels of specialists and experts already show a relatively strong impact with bottlenecks in 2017, which worsen by 2020 and appear to be declining by 2023. In the context of the general trend towards a tightening of the labour market situation, this seems surprising. It is possible that companies in these sectors are already adjusting their demand for skilled labour and are looking for fewer people, or that employees are trying to meet the demand from companies by providing more qualifications. </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GB" sz="1100" dirty="0"/>
              <a:t>It is also conceivable that companies have adjusted their reporting behaviour with regard to vacancies due to the longstanding shortages. It should also be borne in mind that the case numbers for specialists and experts are significantly lower than for skilled worker. As a result, smaller absolute changes in the number of vacancies sometimes have a greater impact in relative terms. Despite the downward trend for specialists and experts, these areas are also strongly affected by shortages.</a:t>
            </a:r>
          </a:p>
          <a:p>
            <a:pPr marL="169564" indent="-169564">
              <a:buFont typeface="Arial" panose="020B0604020202020204" pitchFamily="34" charset="0"/>
              <a:buChar char="•"/>
            </a:pPr>
            <a:endParaRPr lang="en-GB" sz="1100" dirty="0"/>
          </a:p>
          <a:p>
            <a:pPr marL="169564" indent="-169564">
              <a:buFont typeface="Arial" panose="020B0604020202020204" pitchFamily="34" charset="0"/>
              <a:buChar char="•"/>
            </a:pPr>
            <a:r>
              <a:rPr lang="en-US" sz="1100" dirty="0"/>
              <a:t>The figures on the proportion of registered vacancies in bottleneck occupations show that the area of skilled workers is of particular importance for the </a:t>
            </a:r>
            <a:r>
              <a:rPr lang="en-US" sz="1100" dirty="0" err="1"/>
              <a:t>labour</a:t>
            </a:r>
            <a:r>
              <a:rPr lang="en-US" sz="1100" dirty="0"/>
              <a:t> market as a whole. This area is associated with “medium” qualification and skill requirements, and employees often have a vocational training qualification. </a:t>
            </a:r>
          </a:p>
          <a:p>
            <a:pPr marL="169564" indent="-169564">
              <a:buFont typeface="Arial" panose="020B0604020202020204" pitchFamily="34" charset="0"/>
              <a:buChar char="•"/>
            </a:pPr>
            <a:endParaRPr lang="en-US" sz="1100" dirty="0"/>
          </a:p>
          <a:p>
            <a:pPr marL="169564" indent="-169564">
              <a:buFont typeface="Arial" panose="020B0604020202020204" pitchFamily="34" charset="0"/>
              <a:buChar char="•"/>
            </a:pPr>
            <a:r>
              <a:rPr lang="en-US" sz="1100" dirty="0"/>
              <a:t>In 2023, around 58 per cent of all employees subject to social security contributions in the state of Brandenburg work in this sector. Around 59 per cent of all registered vacancies are also in this sector. The significant worsening of the shortage for jobs of skilled workers therefore has far-reaching implications for the </a:t>
            </a:r>
            <a:r>
              <a:rPr lang="en-US" sz="1100" dirty="0" err="1"/>
              <a:t>labour</a:t>
            </a:r>
            <a:r>
              <a:rPr lang="en-US" sz="1100" dirty="0"/>
              <a:t> market as a whole. </a:t>
            </a:r>
            <a:endParaRPr lang="de-DE" sz="1100" dirty="0"/>
          </a:p>
        </p:txBody>
      </p:sp>
      <p:sp>
        <p:nvSpPr>
          <p:cNvPr id="4" name="Foliennummernplatzhalter 3"/>
          <p:cNvSpPr>
            <a:spLocks noGrp="1"/>
          </p:cNvSpPr>
          <p:nvPr>
            <p:ph type="sldNum" sz="quarter" idx="5"/>
          </p:nvPr>
        </p:nvSpPr>
        <p:spPr/>
        <p:txBody>
          <a:bodyPr/>
          <a:lstStyle/>
          <a:p>
            <a:fld id="{C42FFFFA-2ECB-4722-A722-80772301199B}" type="slidenum">
              <a:rPr lang="de-DE" smtClean="0"/>
              <a:t>7</a:t>
            </a:fld>
            <a:endParaRPr lang="de-DE"/>
          </a:p>
        </p:txBody>
      </p:sp>
    </p:spTree>
    <p:extLst>
      <p:ext uri="{BB962C8B-B14F-4D97-AF65-F5344CB8AC3E}">
        <p14:creationId xmlns:p14="http://schemas.microsoft.com/office/powerpoint/2010/main" val="316214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69564" indent="-169564">
              <a:buFont typeface="Arial" panose="020B0604020202020204" pitchFamily="34" charset="0"/>
              <a:buChar char="•"/>
            </a:pPr>
            <a:r>
              <a:rPr lang="de-DE" dirty="0" err="1"/>
              <a:t>It</a:t>
            </a:r>
            <a:r>
              <a:rPr lang="de-DE" dirty="0"/>
              <a:t> </a:t>
            </a:r>
            <a:r>
              <a:rPr lang="de-DE" dirty="0" err="1"/>
              <a:t>can</a:t>
            </a:r>
            <a:r>
              <a:rPr lang="de-DE" dirty="0"/>
              <a:t> </a:t>
            </a:r>
            <a:r>
              <a:rPr lang="de-DE" dirty="0" err="1"/>
              <a:t>be</a:t>
            </a:r>
            <a:r>
              <a:rPr lang="de-DE" dirty="0"/>
              <a:t> </a:t>
            </a:r>
            <a:r>
              <a:rPr lang="de-DE" dirty="0" err="1"/>
              <a:t>stated</a:t>
            </a:r>
            <a:r>
              <a:rPr lang="de-DE" dirty="0"/>
              <a:t>, </a:t>
            </a:r>
            <a:r>
              <a:rPr lang="de-DE" dirty="0" err="1"/>
              <a:t>that</a:t>
            </a:r>
            <a:r>
              <a:rPr lang="de-DE" dirty="0"/>
              <a:t> </a:t>
            </a:r>
            <a:r>
              <a:rPr lang="de-DE" dirty="0" err="1"/>
              <a:t>the</a:t>
            </a:r>
            <a:r>
              <a:rPr lang="de-DE" dirty="0"/>
              <a:t> </a:t>
            </a:r>
            <a:r>
              <a:rPr lang="de-DE" dirty="0" err="1"/>
              <a:t>bottlenecks</a:t>
            </a:r>
            <a:r>
              <a:rPr lang="de-DE" dirty="0"/>
              <a:t> on </a:t>
            </a:r>
            <a:r>
              <a:rPr lang="de-DE" dirty="0" err="1"/>
              <a:t>the</a:t>
            </a:r>
            <a:r>
              <a:rPr lang="de-DE" dirty="0"/>
              <a:t> </a:t>
            </a:r>
            <a:r>
              <a:rPr lang="de-DE" dirty="0" err="1"/>
              <a:t>labour</a:t>
            </a:r>
            <a:r>
              <a:rPr lang="de-DE" dirty="0"/>
              <a:t> </a:t>
            </a:r>
            <a:r>
              <a:rPr lang="de-DE" dirty="0" err="1"/>
              <a:t>market</a:t>
            </a:r>
            <a:r>
              <a:rPr lang="de-DE" dirty="0"/>
              <a:t> in </a:t>
            </a:r>
            <a:r>
              <a:rPr lang="de-DE" dirty="0" err="1"/>
              <a:t>the</a:t>
            </a:r>
            <a:r>
              <a:rPr lang="de-DE" dirty="0"/>
              <a:t> </a:t>
            </a:r>
            <a:r>
              <a:rPr lang="de-DE" dirty="0" err="1"/>
              <a:t>state</a:t>
            </a:r>
            <a:r>
              <a:rPr lang="de-DE" dirty="0"/>
              <a:t> </a:t>
            </a:r>
            <a:r>
              <a:rPr lang="de-DE" dirty="0" err="1"/>
              <a:t>of</a:t>
            </a:r>
            <a:r>
              <a:rPr lang="de-DE" dirty="0"/>
              <a:t> Brandenburg </a:t>
            </a:r>
            <a:r>
              <a:rPr lang="de-DE" dirty="0" err="1"/>
              <a:t>are</a:t>
            </a:r>
            <a:r>
              <a:rPr lang="de-DE" dirty="0"/>
              <a:t> </a:t>
            </a:r>
            <a:r>
              <a:rPr lang="de-DE" dirty="0" err="1"/>
              <a:t>shortages</a:t>
            </a:r>
            <a:r>
              <a:rPr lang="de-DE" dirty="0"/>
              <a:t> </a:t>
            </a:r>
            <a:r>
              <a:rPr lang="de-DE" dirty="0" err="1"/>
              <a:t>of</a:t>
            </a:r>
            <a:r>
              <a:rPr lang="de-DE" dirty="0"/>
              <a:t> </a:t>
            </a:r>
            <a:r>
              <a:rPr lang="de-DE" dirty="0" err="1"/>
              <a:t>skilled</a:t>
            </a:r>
            <a:r>
              <a:rPr lang="de-DE" dirty="0"/>
              <a:t> </a:t>
            </a:r>
            <a:r>
              <a:rPr lang="de-DE" dirty="0" err="1"/>
              <a:t>workers</a:t>
            </a:r>
            <a:r>
              <a:rPr lang="de-DE" dirty="0"/>
              <a:t> and not </a:t>
            </a:r>
            <a:r>
              <a:rPr lang="de-DE" dirty="0" err="1"/>
              <a:t>labour</a:t>
            </a:r>
            <a:r>
              <a:rPr lang="de-DE" dirty="0"/>
              <a:t> </a:t>
            </a:r>
            <a:r>
              <a:rPr lang="de-DE" dirty="0" err="1"/>
              <a:t>shortages</a:t>
            </a:r>
            <a:r>
              <a:rPr lang="de-DE" dirty="0"/>
              <a:t>.</a:t>
            </a:r>
          </a:p>
          <a:p>
            <a:pPr marL="169564" indent="-169564">
              <a:buFont typeface="Arial" panose="020B0604020202020204" pitchFamily="34" charset="0"/>
              <a:buChar char="•"/>
            </a:pPr>
            <a:endParaRPr lang="de-DE" dirty="0"/>
          </a:p>
          <a:p>
            <a:pPr marL="169564" indent="-169564">
              <a:buFont typeface="Arial" panose="020B0604020202020204" pitchFamily="34" charset="0"/>
              <a:buChar char="•"/>
            </a:pPr>
            <a:r>
              <a:rPr lang="de-DE" dirty="0" err="1"/>
              <a:t>While</a:t>
            </a:r>
            <a:r>
              <a:rPr lang="de-DE" dirty="0"/>
              <a:t> </a:t>
            </a:r>
            <a:r>
              <a:rPr lang="de-DE" dirty="0" err="1"/>
              <a:t>no</a:t>
            </a:r>
            <a:r>
              <a:rPr lang="de-DE" dirty="0"/>
              <a:t> </a:t>
            </a:r>
            <a:r>
              <a:rPr lang="de-DE" dirty="0" err="1"/>
              <a:t>bottlenecks</a:t>
            </a:r>
            <a:r>
              <a:rPr lang="de-DE" dirty="0"/>
              <a:t> </a:t>
            </a:r>
            <a:r>
              <a:rPr lang="de-DE" dirty="0" err="1"/>
              <a:t>were</a:t>
            </a:r>
            <a:r>
              <a:rPr lang="de-DE" dirty="0"/>
              <a:t> </a:t>
            </a:r>
            <a:r>
              <a:rPr lang="de-DE" dirty="0" err="1"/>
              <a:t>observed</a:t>
            </a:r>
            <a:r>
              <a:rPr lang="de-DE" dirty="0"/>
              <a:t> </a:t>
            </a:r>
            <a:r>
              <a:rPr lang="de-DE" dirty="0" err="1"/>
              <a:t>for</a:t>
            </a:r>
            <a:r>
              <a:rPr lang="de-DE" dirty="0"/>
              <a:t> simple </a:t>
            </a:r>
            <a:r>
              <a:rPr lang="de-DE" dirty="0" err="1"/>
              <a:t>unskilled</a:t>
            </a:r>
            <a:r>
              <a:rPr lang="de-DE" dirty="0"/>
              <a:t> </a:t>
            </a:r>
            <a:r>
              <a:rPr lang="de-DE" dirty="0" err="1"/>
              <a:t>labour</a:t>
            </a:r>
            <a:r>
              <a:rPr lang="de-DE" dirty="0"/>
              <a:t> </a:t>
            </a:r>
            <a:r>
              <a:rPr lang="de-DE" dirty="0" err="1"/>
              <a:t>during</a:t>
            </a:r>
            <a:r>
              <a:rPr lang="de-DE" dirty="0"/>
              <a:t> </a:t>
            </a:r>
            <a:r>
              <a:rPr lang="de-DE" dirty="0" err="1"/>
              <a:t>the</a:t>
            </a:r>
            <a:r>
              <a:rPr lang="de-DE" dirty="0"/>
              <a:t> </a:t>
            </a:r>
            <a:r>
              <a:rPr lang="de-DE" dirty="0" err="1"/>
              <a:t>entire</a:t>
            </a:r>
            <a:r>
              <a:rPr lang="de-DE" dirty="0"/>
              <a:t> </a:t>
            </a:r>
            <a:r>
              <a:rPr lang="de-DE" dirty="0" err="1"/>
              <a:t>observation</a:t>
            </a:r>
            <a:r>
              <a:rPr lang="de-DE" dirty="0"/>
              <a:t> </a:t>
            </a:r>
            <a:r>
              <a:rPr lang="de-DE" dirty="0" err="1"/>
              <a:t>period</a:t>
            </a:r>
            <a:r>
              <a:rPr lang="de-DE" dirty="0"/>
              <a:t>, </a:t>
            </a:r>
            <a:r>
              <a:rPr lang="de-DE" dirty="0" err="1"/>
              <a:t>the</a:t>
            </a:r>
            <a:r>
              <a:rPr lang="de-DE" dirty="0"/>
              <a:t> </a:t>
            </a:r>
            <a:r>
              <a:rPr lang="de-DE" dirty="0" err="1"/>
              <a:t>situation</a:t>
            </a:r>
            <a:r>
              <a:rPr lang="de-DE" dirty="0"/>
              <a:t> </a:t>
            </a:r>
            <a:r>
              <a:rPr lang="de-DE" dirty="0" err="1"/>
              <a:t>changed</a:t>
            </a:r>
            <a:r>
              <a:rPr lang="de-DE" dirty="0"/>
              <a:t> </a:t>
            </a:r>
            <a:r>
              <a:rPr lang="de-DE" dirty="0" err="1"/>
              <a:t>significantly</a:t>
            </a:r>
            <a:r>
              <a:rPr lang="de-DE" dirty="0"/>
              <a:t> </a:t>
            </a:r>
            <a:r>
              <a:rPr lang="de-DE" dirty="0" err="1"/>
              <a:t>for</a:t>
            </a:r>
            <a:r>
              <a:rPr lang="de-DE" dirty="0"/>
              <a:t> </a:t>
            </a:r>
            <a:r>
              <a:rPr lang="de-DE" dirty="0" err="1"/>
              <a:t>skilled</a:t>
            </a:r>
            <a:r>
              <a:rPr lang="de-DE" dirty="0"/>
              <a:t> </a:t>
            </a:r>
            <a:r>
              <a:rPr lang="de-DE" dirty="0" err="1"/>
              <a:t>workers</a:t>
            </a:r>
            <a:r>
              <a:rPr lang="de-DE" dirty="0"/>
              <a:t>/</a:t>
            </a:r>
            <a:r>
              <a:rPr lang="de-DE" dirty="0" err="1"/>
              <a:t>specialists</a:t>
            </a:r>
            <a:r>
              <a:rPr lang="de-DE" dirty="0"/>
              <a:t>/</a:t>
            </a:r>
            <a:r>
              <a:rPr lang="de-DE" dirty="0" err="1"/>
              <a:t>experts</a:t>
            </a:r>
            <a:r>
              <a:rPr lang="de-DE" dirty="0"/>
              <a:t> </a:t>
            </a:r>
            <a:r>
              <a:rPr lang="de-DE" dirty="0" err="1"/>
              <a:t>from</a:t>
            </a:r>
            <a:r>
              <a:rPr lang="de-DE" dirty="0"/>
              <a:t> 2017 </a:t>
            </a:r>
            <a:r>
              <a:rPr lang="de-DE" dirty="0" err="1"/>
              <a:t>onwards</a:t>
            </a:r>
            <a:r>
              <a:rPr lang="de-DE" dirty="0"/>
              <a:t>.</a:t>
            </a:r>
          </a:p>
        </p:txBody>
      </p:sp>
      <p:sp>
        <p:nvSpPr>
          <p:cNvPr id="4" name="Foliennummernplatzhalter 3"/>
          <p:cNvSpPr>
            <a:spLocks noGrp="1"/>
          </p:cNvSpPr>
          <p:nvPr>
            <p:ph type="sldNum" sz="quarter" idx="5"/>
          </p:nvPr>
        </p:nvSpPr>
        <p:spPr/>
        <p:txBody>
          <a:bodyPr/>
          <a:lstStyle/>
          <a:p>
            <a:fld id="{C42FFFFA-2ECB-4722-A722-80772301199B}" type="slidenum">
              <a:rPr lang="de-DE" smtClean="0"/>
              <a:t>8</a:t>
            </a:fld>
            <a:endParaRPr lang="de-DE"/>
          </a:p>
        </p:txBody>
      </p:sp>
    </p:spTree>
    <p:extLst>
      <p:ext uri="{BB962C8B-B14F-4D97-AF65-F5344CB8AC3E}">
        <p14:creationId xmlns:p14="http://schemas.microsoft.com/office/powerpoint/2010/main" val="1407773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The </a:t>
            </a:r>
            <a:r>
              <a:rPr lang="de-DE" dirty="0" err="1"/>
              <a:t>data</a:t>
            </a:r>
            <a:r>
              <a:rPr lang="de-DE" dirty="0"/>
              <a:t> </a:t>
            </a:r>
            <a:r>
              <a:rPr lang="de-DE" dirty="0" err="1"/>
              <a:t>shows</a:t>
            </a:r>
            <a:r>
              <a:rPr lang="de-DE" dirty="0"/>
              <a:t> </a:t>
            </a:r>
            <a:r>
              <a:rPr lang="de-DE" dirty="0" err="1"/>
              <a:t>that</a:t>
            </a:r>
            <a:r>
              <a:rPr lang="de-DE" dirty="0"/>
              <a:t> </a:t>
            </a:r>
            <a:r>
              <a:rPr lang="de-DE" dirty="0" err="1"/>
              <a:t>between</a:t>
            </a:r>
            <a:r>
              <a:rPr lang="de-DE" dirty="0"/>
              <a:t> 2017 and 2023, </a:t>
            </a:r>
            <a:r>
              <a:rPr lang="de-DE" dirty="0" err="1"/>
              <a:t>the</a:t>
            </a:r>
            <a:r>
              <a:rPr lang="de-DE" dirty="0"/>
              <a:t> </a:t>
            </a:r>
            <a:r>
              <a:rPr lang="de-DE" dirty="0" err="1"/>
              <a:t>labour</a:t>
            </a:r>
            <a:r>
              <a:rPr lang="de-DE" dirty="0"/>
              <a:t> </a:t>
            </a:r>
            <a:r>
              <a:rPr lang="de-DE" dirty="0" err="1"/>
              <a:t>market</a:t>
            </a:r>
            <a:r>
              <a:rPr lang="de-DE" dirty="0"/>
              <a:t> in </a:t>
            </a:r>
            <a:r>
              <a:rPr lang="de-DE" dirty="0" err="1"/>
              <a:t>the</a:t>
            </a:r>
            <a:r>
              <a:rPr lang="de-DE" dirty="0"/>
              <a:t> </a:t>
            </a:r>
            <a:r>
              <a:rPr lang="de-DE" dirty="0" err="1"/>
              <a:t>state</a:t>
            </a:r>
            <a:r>
              <a:rPr lang="de-DE" dirty="0"/>
              <a:t> </a:t>
            </a:r>
            <a:r>
              <a:rPr lang="de-DE" dirty="0" err="1"/>
              <a:t>of</a:t>
            </a:r>
            <a:r>
              <a:rPr lang="de-DE" dirty="0"/>
              <a:t> Brandenburg </a:t>
            </a:r>
            <a:r>
              <a:rPr lang="de-DE" dirty="0" err="1"/>
              <a:t>developed</a:t>
            </a:r>
            <a:r>
              <a:rPr lang="de-DE" dirty="0"/>
              <a:t> </a:t>
            </a:r>
            <a:r>
              <a:rPr lang="de-DE" dirty="0" err="1"/>
              <a:t>from</a:t>
            </a:r>
            <a:r>
              <a:rPr lang="de-DE" dirty="0"/>
              <a:t> an </a:t>
            </a:r>
            <a:r>
              <a:rPr lang="de-DE" dirty="0" err="1"/>
              <a:t>oversupply</a:t>
            </a:r>
            <a:r>
              <a:rPr lang="de-DE" dirty="0"/>
              <a:t> </a:t>
            </a:r>
            <a:r>
              <a:rPr lang="de-DE" dirty="0" err="1"/>
              <a:t>of</a:t>
            </a:r>
            <a:r>
              <a:rPr lang="de-DE" dirty="0"/>
              <a:t> </a:t>
            </a:r>
            <a:r>
              <a:rPr lang="de-DE" dirty="0" err="1"/>
              <a:t>workers</a:t>
            </a:r>
            <a:r>
              <a:rPr lang="de-DE" dirty="0"/>
              <a:t> </a:t>
            </a:r>
            <a:r>
              <a:rPr lang="de-DE" dirty="0" err="1"/>
              <a:t>to</a:t>
            </a:r>
            <a:r>
              <a:rPr lang="de-DE" dirty="0"/>
              <a:t> a </a:t>
            </a:r>
            <a:r>
              <a:rPr lang="de-DE" dirty="0" err="1"/>
              <a:t>shortage</a:t>
            </a:r>
            <a:r>
              <a:rPr lang="de-DE" dirty="0"/>
              <a:t> </a:t>
            </a:r>
            <a:r>
              <a:rPr lang="de-DE" dirty="0" err="1"/>
              <a:t>of</a:t>
            </a:r>
            <a:r>
              <a:rPr lang="de-DE" dirty="0"/>
              <a:t> </a:t>
            </a:r>
            <a:r>
              <a:rPr lang="de-DE" dirty="0" err="1"/>
              <a:t>workers</a:t>
            </a:r>
            <a:r>
              <a:rPr lang="de-DE" dirty="0"/>
              <a:t> in </a:t>
            </a:r>
            <a:r>
              <a:rPr lang="de-DE" dirty="0" err="1"/>
              <a:t>areas</a:t>
            </a:r>
            <a:r>
              <a:rPr lang="de-DE" dirty="0"/>
              <a:t> </a:t>
            </a:r>
            <a:r>
              <a:rPr lang="de-DE" dirty="0" err="1"/>
              <a:t>with</a:t>
            </a:r>
            <a:r>
              <a:rPr lang="de-DE" dirty="0"/>
              <a:t> </a:t>
            </a:r>
            <a:r>
              <a:rPr lang="de-DE" dirty="0" err="1"/>
              <a:t>higher</a:t>
            </a:r>
            <a:r>
              <a:rPr lang="de-DE" dirty="0"/>
              <a:t> </a:t>
            </a:r>
            <a:r>
              <a:rPr lang="de-DE" dirty="0" err="1"/>
              <a:t>qualification</a:t>
            </a:r>
            <a:r>
              <a:rPr lang="de-DE" dirty="0"/>
              <a:t> and </a:t>
            </a:r>
            <a:r>
              <a:rPr lang="de-DE" dirty="0" err="1"/>
              <a:t>skill</a:t>
            </a:r>
            <a:r>
              <a:rPr lang="de-DE" dirty="0"/>
              <a:t> </a:t>
            </a:r>
            <a:r>
              <a:rPr lang="de-DE" dirty="0" err="1"/>
              <a:t>reqirements</a:t>
            </a:r>
            <a:r>
              <a:rPr lang="de-DE"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number of occupational groups in shortage situations increases in all occupational groups over the period, except for experts in 2023. In 2017, there are 50 occupational groups with bottlenecks and in 2023 almost twice as many at 98.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This growth is particularly strong in the skilled worker sector. The spread of shortages across the range of occupations thus increases significantly between 2017 and 2023.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labour market for simple jobs with no or low qualification and competence requirements show a significantly different labour market situation. No bottleneck can be identified for this labour market segment in the entire period between 2012 and 2023.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C42FFFFA-2ECB-4722-A722-80772301199B}" type="slidenum">
              <a:rPr lang="de-DE" smtClean="0"/>
              <a:t>9</a:t>
            </a:fld>
            <a:endParaRPr lang="de-DE"/>
          </a:p>
        </p:txBody>
      </p:sp>
    </p:spTree>
    <p:extLst>
      <p:ext uri="{BB962C8B-B14F-4D97-AF65-F5344CB8AC3E}">
        <p14:creationId xmlns:p14="http://schemas.microsoft.com/office/powerpoint/2010/main" val="10909720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rmAutofit fontScale="92500" lnSpcReduction="10000"/>
          </a:bodyPr>
          <a:lstStyle/>
          <a:p>
            <a:r>
              <a:rPr lang="de-DE" dirty="0"/>
              <a:t>Labour Market Shortages in Brandenburg – Status Quo and Developments</a:t>
            </a:r>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de-DE" dirty="0"/>
              <a:t>Germany</a:t>
            </a:r>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en-GB" dirty="0"/>
              <a:t>Anja Walter</a:t>
            </a:r>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a:xfrm>
            <a:off x="246452" y="4005263"/>
            <a:ext cx="8706892" cy="662259"/>
          </a:xfrm>
        </p:spPr>
        <p:txBody>
          <a:bodyPr>
            <a:normAutofit fontScale="92500" lnSpcReduction="20000"/>
          </a:bodyPr>
          <a:lstStyle/>
          <a:p>
            <a:r>
              <a:rPr lang="en-GB" dirty="0" err="1"/>
              <a:t>Wirtschaftsförderung</a:t>
            </a:r>
            <a:r>
              <a:rPr lang="en-GB" dirty="0"/>
              <a:t> Land Brandenburg GmbH (WFBB)</a:t>
            </a:r>
          </a:p>
          <a:p>
            <a:r>
              <a:rPr lang="en-GB" dirty="0"/>
              <a:t>Economic Development Agency Brandenburg</a:t>
            </a:r>
          </a:p>
        </p:txBody>
      </p:sp>
    </p:spTree>
    <p:extLst>
      <p:ext uri="{BB962C8B-B14F-4D97-AF65-F5344CB8AC3E}">
        <p14:creationId xmlns:p14="http://schemas.microsoft.com/office/powerpoint/2010/main" val="381723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79AA38-31B3-4BEE-A752-AA40C7173E07}"/>
              </a:ext>
            </a:extLst>
          </p:cNvPr>
          <p:cNvSpPr>
            <a:spLocks noGrp="1"/>
          </p:cNvSpPr>
          <p:nvPr>
            <p:ph type="ctrTitle"/>
          </p:nvPr>
        </p:nvSpPr>
        <p:spPr/>
        <p:txBody>
          <a:bodyPr/>
          <a:lstStyle/>
          <a:p>
            <a:r>
              <a:rPr lang="de-DE" dirty="0"/>
              <a:t>5 </a:t>
            </a:r>
            <a:r>
              <a:rPr lang="de-DE" dirty="0" err="1"/>
              <a:t>Conclusion</a:t>
            </a:r>
            <a:endParaRPr lang="de-DE" dirty="0"/>
          </a:p>
        </p:txBody>
      </p:sp>
      <p:sp>
        <p:nvSpPr>
          <p:cNvPr id="4" name="Inhaltsplatzhalter 4">
            <a:extLst>
              <a:ext uri="{FF2B5EF4-FFF2-40B4-BE49-F238E27FC236}">
                <a16:creationId xmlns:a16="http://schemas.microsoft.com/office/drawing/2014/main" id="{05B1EB96-ED74-4287-BDF6-B9F9885BC207}"/>
              </a:ext>
            </a:extLst>
          </p:cNvPr>
          <p:cNvSpPr>
            <a:spLocks noGrp="1"/>
          </p:cNvSpPr>
          <p:nvPr>
            <p:ph sz="quarter" idx="10"/>
          </p:nvPr>
        </p:nvSpPr>
        <p:spPr>
          <a:xfrm>
            <a:off x="109538" y="1755775"/>
            <a:ext cx="9395969" cy="5005388"/>
          </a:xfrm>
        </p:spPr>
        <p:txBody>
          <a:bodyPr>
            <a:normAutofit/>
          </a:bodyPr>
          <a:lstStyle/>
          <a:p>
            <a:pPr marL="514350" lvl="1" indent="-514350">
              <a:spcBef>
                <a:spcPts val="1000"/>
              </a:spcBef>
              <a:buFont typeface="+mj-lt"/>
              <a:buAutoNum type="arabicPeriod" startAt="3"/>
            </a:pPr>
            <a:r>
              <a:rPr lang="de-DE" b="1" dirty="0" err="1"/>
              <a:t>Which</a:t>
            </a:r>
            <a:r>
              <a:rPr lang="de-DE" b="1" dirty="0"/>
              <a:t> </a:t>
            </a:r>
            <a:r>
              <a:rPr lang="de-DE" b="1" dirty="0" err="1"/>
              <a:t>occupations</a:t>
            </a:r>
            <a:r>
              <a:rPr lang="de-DE" b="1" dirty="0"/>
              <a:t> </a:t>
            </a:r>
            <a:r>
              <a:rPr lang="de-DE" b="1" dirty="0" err="1"/>
              <a:t>are</a:t>
            </a:r>
            <a:r>
              <a:rPr lang="de-DE" b="1" dirty="0"/>
              <a:t> </a:t>
            </a:r>
            <a:r>
              <a:rPr lang="de-DE" b="1" dirty="0" err="1"/>
              <a:t>particularly</a:t>
            </a:r>
            <a:r>
              <a:rPr lang="de-DE" b="1" dirty="0"/>
              <a:t> </a:t>
            </a:r>
            <a:r>
              <a:rPr lang="de-DE" b="1" dirty="0" err="1"/>
              <a:t>affected</a:t>
            </a:r>
            <a:r>
              <a:rPr lang="de-DE" b="1" dirty="0"/>
              <a:t> </a:t>
            </a:r>
            <a:r>
              <a:rPr lang="de-DE" b="1" dirty="0" err="1"/>
              <a:t>by</a:t>
            </a:r>
            <a:r>
              <a:rPr lang="de-DE" b="1" dirty="0"/>
              <a:t> </a:t>
            </a:r>
            <a:r>
              <a:rPr lang="de-DE" b="1" dirty="0" err="1"/>
              <a:t>labour</a:t>
            </a:r>
            <a:r>
              <a:rPr lang="de-DE" b="1" dirty="0"/>
              <a:t> and </a:t>
            </a:r>
            <a:r>
              <a:rPr lang="de-DE" b="1" dirty="0" err="1"/>
              <a:t>skilled</a:t>
            </a:r>
            <a:r>
              <a:rPr lang="de-DE" b="1" dirty="0"/>
              <a:t> </a:t>
            </a:r>
            <a:r>
              <a:rPr lang="de-DE" b="1" dirty="0" err="1"/>
              <a:t>worker</a:t>
            </a:r>
            <a:r>
              <a:rPr lang="de-DE" b="1" dirty="0"/>
              <a:t> </a:t>
            </a:r>
            <a:r>
              <a:rPr lang="de-DE" b="1" dirty="0" err="1"/>
              <a:t>shortages</a:t>
            </a:r>
            <a:r>
              <a:rPr lang="de-DE" b="1" dirty="0"/>
              <a:t>?</a:t>
            </a:r>
          </a:p>
          <a:p>
            <a:pPr lvl="1" indent="0">
              <a:buNone/>
            </a:pPr>
            <a:endParaRPr lang="de-DE" dirty="0"/>
          </a:p>
          <a:p>
            <a:pPr marL="1143000" lvl="1" indent="-457200"/>
            <a:r>
              <a:rPr lang="en-US" sz="2000" dirty="0"/>
              <a:t>For the requirement level of skilled workers, occupational groups with skills shortages can be found across the entire spectrum of occupational differentiation as:</a:t>
            </a:r>
          </a:p>
          <a:p>
            <a:pPr marL="2114550" lvl="3" indent="-514350"/>
            <a:r>
              <a:rPr lang="en-US" sz="2000" dirty="0"/>
              <a:t>Occupations in agriculture</a:t>
            </a:r>
          </a:p>
          <a:p>
            <a:pPr marL="2114550" lvl="3" indent="-514350"/>
            <a:r>
              <a:rPr lang="en-US" sz="2000" dirty="0"/>
              <a:t>Technical occupations</a:t>
            </a:r>
          </a:p>
          <a:p>
            <a:pPr marL="2114550" lvl="3" indent="-514350"/>
            <a:r>
              <a:rPr lang="en-US" sz="2000" dirty="0"/>
              <a:t>Occupations in the construction industry</a:t>
            </a:r>
          </a:p>
          <a:p>
            <a:pPr marL="2114550" lvl="3" indent="-514350"/>
            <a:r>
              <a:rPr lang="en-US" sz="2000" dirty="0"/>
              <a:t>Occupations in the logistics and transport sector</a:t>
            </a:r>
          </a:p>
          <a:p>
            <a:pPr marL="2114550" lvl="3" indent="-514350"/>
            <a:r>
              <a:rPr lang="en-US" sz="2000" dirty="0"/>
              <a:t>Occupations in Catering</a:t>
            </a:r>
          </a:p>
          <a:p>
            <a:pPr marL="2114550" lvl="3" indent="-514350"/>
            <a:r>
              <a:rPr lang="de-DE" sz="2000" dirty="0"/>
              <a:t>Commercial </a:t>
            </a:r>
            <a:r>
              <a:rPr lang="de-DE" sz="2000" dirty="0" err="1"/>
              <a:t>occupations</a:t>
            </a:r>
            <a:endParaRPr lang="de-DE" sz="2000" dirty="0"/>
          </a:p>
          <a:p>
            <a:pPr marL="2114550" lvl="3" indent="-514350"/>
            <a:r>
              <a:rPr lang="de-DE" sz="2000" dirty="0" err="1"/>
              <a:t>Occupations</a:t>
            </a:r>
            <a:r>
              <a:rPr lang="de-DE" sz="2000" dirty="0"/>
              <a:t> in private and </a:t>
            </a:r>
            <a:r>
              <a:rPr lang="de-DE" sz="2000" dirty="0" err="1"/>
              <a:t>public</a:t>
            </a:r>
            <a:r>
              <a:rPr lang="de-DE" sz="2000" dirty="0"/>
              <a:t> </a:t>
            </a:r>
            <a:r>
              <a:rPr lang="de-DE" sz="2000" dirty="0" err="1"/>
              <a:t>administration</a:t>
            </a:r>
            <a:endParaRPr lang="de-DE" sz="2000" dirty="0"/>
          </a:p>
          <a:p>
            <a:pPr marL="2114550" lvl="3" indent="-514350"/>
            <a:r>
              <a:rPr lang="de-DE" sz="2000" dirty="0"/>
              <a:t>Health and social </a:t>
            </a:r>
            <a:r>
              <a:rPr lang="de-DE" sz="2000" dirty="0" err="1"/>
              <a:t>occupations</a:t>
            </a:r>
            <a:endParaRPr lang="de-DE" sz="2000" dirty="0"/>
          </a:p>
        </p:txBody>
      </p:sp>
    </p:spTree>
    <p:extLst>
      <p:ext uri="{BB962C8B-B14F-4D97-AF65-F5344CB8AC3E}">
        <p14:creationId xmlns:p14="http://schemas.microsoft.com/office/powerpoint/2010/main" val="2681532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lstStyle/>
          <a:p>
            <a:r>
              <a:rPr lang="de-DE" dirty="0"/>
              <a:t>Central </a:t>
            </a:r>
            <a:r>
              <a:rPr lang="de-DE" dirty="0" err="1"/>
              <a:t>questions</a:t>
            </a:r>
            <a:r>
              <a:rPr lang="de-DE" dirty="0"/>
              <a:t> </a:t>
            </a:r>
            <a:r>
              <a:rPr lang="de-DE" dirty="0" err="1"/>
              <a:t>of</a:t>
            </a:r>
            <a:r>
              <a:rPr lang="de-DE" dirty="0"/>
              <a:t> </a:t>
            </a:r>
            <a:r>
              <a:rPr lang="de-DE" dirty="0" err="1"/>
              <a:t>this</a:t>
            </a:r>
            <a:r>
              <a:rPr lang="de-DE" dirty="0"/>
              <a:t> </a:t>
            </a:r>
            <a:r>
              <a:rPr lang="de-DE" dirty="0" err="1"/>
              <a:t>presentation</a:t>
            </a:r>
            <a:r>
              <a:rPr lang="de-DE" dirty="0"/>
              <a:t> </a:t>
            </a:r>
            <a:r>
              <a:rPr lang="de-DE" dirty="0" err="1"/>
              <a:t>are</a:t>
            </a:r>
            <a:r>
              <a:rPr lang="de-DE" dirty="0"/>
              <a:t>:</a:t>
            </a:r>
          </a:p>
          <a:p>
            <a:endParaRPr lang="de-DE" dirty="0"/>
          </a:p>
          <a:p>
            <a:pPr marL="1200150" lvl="1" indent="-514350">
              <a:buFont typeface="+mj-lt"/>
              <a:buAutoNum type="arabicPeriod"/>
            </a:pPr>
            <a:r>
              <a:rPr lang="de-DE" dirty="0"/>
              <a:t>Are </a:t>
            </a:r>
            <a:r>
              <a:rPr lang="de-DE" dirty="0" err="1"/>
              <a:t>there</a:t>
            </a:r>
            <a:r>
              <a:rPr lang="de-DE" dirty="0"/>
              <a:t> </a:t>
            </a:r>
            <a:r>
              <a:rPr lang="de-DE" dirty="0" err="1"/>
              <a:t>labour</a:t>
            </a:r>
            <a:r>
              <a:rPr lang="de-DE" dirty="0"/>
              <a:t> and </a:t>
            </a:r>
            <a:r>
              <a:rPr lang="de-DE" dirty="0" err="1"/>
              <a:t>skilled</a:t>
            </a:r>
            <a:r>
              <a:rPr lang="de-DE" dirty="0"/>
              <a:t> </a:t>
            </a:r>
            <a:r>
              <a:rPr lang="de-DE" dirty="0" err="1"/>
              <a:t>worker</a:t>
            </a:r>
            <a:r>
              <a:rPr lang="de-DE" dirty="0"/>
              <a:t> </a:t>
            </a:r>
            <a:r>
              <a:rPr lang="de-DE" dirty="0" err="1"/>
              <a:t>shortages</a:t>
            </a:r>
            <a:r>
              <a:rPr lang="de-DE" dirty="0"/>
              <a:t> in </a:t>
            </a:r>
            <a:r>
              <a:rPr lang="de-DE" dirty="0" err="1"/>
              <a:t>the</a:t>
            </a:r>
            <a:r>
              <a:rPr lang="de-DE" dirty="0"/>
              <a:t> </a:t>
            </a:r>
            <a:r>
              <a:rPr lang="de-DE" dirty="0" err="1"/>
              <a:t>state</a:t>
            </a:r>
            <a:r>
              <a:rPr lang="de-DE" dirty="0"/>
              <a:t> </a:t>
            </a:r>
            <a:r>
              <a:rPr lang="de-DE" dirty="0" err="1"/>
              <a:t>of</a:t>
            </a:r>
            <a:r>
              <a:rPr lang="de-DE" dirty="0"/>
              <a:t> Brandenburg?</a:t>
            </a:r>
          </a:p>
          <a:p>
            <a:pPr marL="1200150" lvl="1" indent="-514350">
              <a:buFont typeface="+mj-lt"/>
              <a:buAutoNum type="arabicPeriod"/>
            </a:pPr>
            <a:endParaRPr lang="de-DE" dirty="0"/>
          </a:p>
          <a:p>
            <a:pPr marL="1200150" lvl="1" indent="-514350">
              <a:buFont typeface="+mj-lt"/>
              <a:buAutoNum type="arabicPeriod"/>
            </a:pPr>
            <a:r>
              <a:rPr lang="de-DE" dirty="0" err="1"/>
              <a:t>How</a:t>
            </a:r>
            <a:r>
              <a:rPr lang="de-DE" dirty="0"/>
              <a:t> </a:t>
            </a:r>
            <a:r>
              <a:rPr lang="de-DE" dirty="0" err="1"/>
              <a:t>have</a:t>
            </a:r>
            <a:r>
              <a:rPr lang="de-DE" dirty="0"/>
              <a:t> </a:t>
            </a:r>
            <a:r>
              <a:rPr lang="de-DE" dirty="0" err="1"/>
              <a:t>labour</a:t>
            </a:r>
            <a:r>
              <a:rPr lang="de-DE" dirty="0"/>
              <a:t> and </a:t>
            </a:r>
            <a:r>
              <a:rPr lang="de-DE" dirty="0" err="1"/>
              <a:t>skilled</a:t>
            </a:r>
            <a:r>
              <a:rPr lang="de-DE" dirty="0"/>
              <a:t> </a:t>
            </a:r>
            <a:r>
              <a:rPr lang="de-DE" dirty="0" err="1"/>
              <a:t>worker</a:t>
            </a:r>
            <a:r>
              <a:rPr lang="de-DE" dirty="0"/>
              <a:t> </a:t>
            </a:r>
            <a:r>
              <a:rPr lang="de-DE" dirty="0" err="1"/>
              <a:t>shortages</a:t>
            </a:r>
            <a:r>
              <a:rPr lang="de-DE" dirty="0"/>
              <a:t> </a:t>
            </a:r>
            <a:r>
              <a:rPr lang="de-DE" dirty="0" err="1"/>
              <a:t>developed</a:t>
            </a:r>
            <a:r>
              <a:rPr lang="de-DE" dirty="0"/>
              <a:t> </a:t>
            </a:r>
            <a:r>
              <a:rPr lang="de-DE" dirty="0" err="1"/>
              <a:t>over</a:t>
            </a:r>
            <a:r>
              <a:rPr lang="de-DE" dirty="0"/>
              <a:t> time?</a:t>
            </a:r>
          </a:p>
          <a:p>
            <a:pPr marL="1200150" lvl="1" indent="-514350">
              <a:buFont typeface="+mj-lt"/>
              <a:buAutoNum type="arabicPeriod"/>
            </a:pPr>
            <a:endParaRPr lang="de-DE" dirty="0"/>
          </a:p>
          <a:p>
            <a:pPr marL="1200150" lvl="1" indent="-514350">
              <a:buFont typeface="+mj-lt"/>
              <a:buAutoNum type="arabicPeriod"/>
            </a:pPr>
            <a:r>
              <a:rPr lang="de-DE" dirty="0" err="1"/>
              <a:t>Which</a:t>
            </a:r>
            <a:r>
              <a:rPr lang="de-DE" dirty="0"/>
              <a:t> </a:t>
            </a:r>
            <a:r>
              <a:rPr lang="de-DE" dirty="0" err="1"/>
              <a:t>occupations</a:t>
            </a:r>
            <a:r>
              <a:rPr lang="de-DE" dirty="0"/>
              <a:t> </a:t>
            </a:r>
            <a:r>
              <a:rPr lang="de-DE" dirty="0" err="1"/>
              <a:t>are</a:t>
            </a:r>
            <a:r>
              <a:rPr lang="de-DE" dirty="0"/>
              <a:t> </a:t>
            </a:r>
            <a:r>
              <a:rPr lang="de-DE" dirty="0" err="1"/>
              <a:t>particularly</a:t>
            </a:r>
            <a:r>
              <a:rPr lang="de-DE" dirty="0"/>
              <a:t> </a:t>
            </a:r>
            <a:r>
              <a:rPr lang="de-DE" dirty="0" err="1"/>
              <a:t>affected</a:t>
            </a:r>
            <a:r>
              <a:rPr lang="de-DE" dirty="0"/>
              <a:t> </a:t>
            </a:r>
            <a:r>
              <a:rPr lang="de-DE" dirty="0" err="1"/>
              <a:t>by</a:t>
            </a:r>
            <a:r>
              <a:rPr lang="de-DE" dirty="0"/>
              <a:t> </a:t>
            </a:r>
            <a:r>
              <a:rPr lang="de-DE" dirty="0" err="1"/>
              <a:t>labour</a:t>
            </a:r>
            <a:r>
              <a:rPr lang="de-DE" dirty="0"/>
              <a:t> and </a:t>
            </a:r>
            <a:r>
              <a:rPr lang="de-DE" dirty="0" err="1"/>
              <a:t>skilled</a:t>
            </a:r>
            <a:r>
              <a:rPr lang="de-DE" dirty="0"/>
              <a:t> </a:t>
            </a:r>
            <a:r>
              <a:rPr lang="de-DE" dirty="0" err="1"/>
              <a:t>worker</a:t>
            </a:r>
            <a:r>
              <a:rPr lang="de-DE" dirty="0"/>
              <a:t> </a:t>
            </a:r>
            <a:r>
              <a:rPr lang="de-DE" dirty="0" err="1"/>
              <a:t>shortages</a:t>
            </a:r>
            <a:r>
              <a:rPr lang="de-DE" dirty="0"/>
              <a:t>?</a:t>
            </a:r>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de-DE" dirty="0"/>
              <a:t>1 </a:t>
            </a:r>
            <a:r>
              <a:rPr lang="de-DE" dirty="0" err="1"/>
              <a:t>Introduction</a:t>
            </a:r>
            <a:endParaRPr lang="de-DE" dirty="0"/>
          </a:p>
        </p:txBody>
      </p:sp>
    </p:spTree>
    <p:extLst>
      <p:ext uri="{BB962C8B-B14F-4D97-AF65-F5344CB8AC3E}">
        <p14:creationId xmlns:p14="http://schemas.microsoft.com/office/powerpoint/2010/main" val="309160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de-DE" dirty="0"/>
              <a:t>2 Labour Market Trends – Key Data</a:t>
            </a:r>
          </a:p>
        </p:txBody>
      </p:sp>
      <p:graphicFrame>
        <p:nvGraphicFramePr>
          <p:cNvPr id="4" name="Inhaltsplatzhalter 3">
            <a:extLst>
              <a:ext uri="{FF2B5EF4-FFF2-40B4-BE49-F238E27FC236}">
                <a16:creationId xmlns:a16="http://schemas.microsoft.com/office/drawing/2014/main" id="{97FD1385-C655-42A8-ADAF-7428EB8245A8}"/>
              </a:ext>
            </a:extLst>
          </p:cNvPr>
          <p:cNvGraphicFramePr>
            <a:graphicFrameLocks noGrp="1"/>
          </p:cNvGraphicFramePr>
          <p:nvPr>
            <p:ph sz="quarter" idx="10"/>
            <p:extLst>
              <p:ext uri="{D42A27DB-BD31-4B8C-83A1-F6EECF244321}">
                <p14:modId xmlns:p14="http://schemas.microsoft.com/office/powerpoint/2010/main" val="2396077453"/>
              </p:ext>
            </p:extLst>
          </p:nvPr>
        </p:nvGraphicFramePr>
        <p:xfrm>
          <a:off x="244447" y="1785756"/>
          <a:ext cx="9124404" cy="4338479"/>
        </p:xfrm>
        <a:graphic>
          <a:graphicData uri="http://schemas.openxmlformats.org/drawingml/2006/table">
            <a:tbl>
              <a:tblPr firstRow="1" bandRow="1">
                <a:tableStyleId>{21E4AEA4-8DFA-4A89-87EB-49C32662AFE0}</a:tableStyleId>
              </a:tblPr>
              <a:tblGrid>
                <a:gridCol w="1284550">
                  <a:extLst>
                    <a:ext uri="{9D8B030D-6E8A-4147-A177-3AD203B41FA5}">
                      <a16:colId xmlns:a16="http://schemas.microsoft.com/office/drawing/2014/main" val="3719189404"/>
                    </a:ext>
                  </a:extLst>
                </a:gridCol>
                <a:gridCol w="2353455">
                  <a:extLst>
                    <a:ext uri="{9D8B030D-6E8A-4147-A177-3AD203B41FA5}">
                      <a16:colId xmlns:a16="http://schemas.microsoft.com/office/drawing/2014/main" val="2320566523"/>
                    </a:ext>
                  </a:extLst>
                </a:gridCol>
                <a:gridCol w="2788171">
                  <a:extLst>
                    <a:ext uri="{9D8B030D-6E8A-4147-A177-3AD203B41FA5}">
                      <a16:colId xmlns:a16="http://schemas.microsoft.com/office/drawing/2014/main" val="4242742235"/>
                    </a:ext>
                  </a:extLst>
                </a:gridCol>
                <a:gridCol w="2698228">
                  <a:extLst>
                    <a:ext uri="{9D8B030D-6E8A-4147-A177-3AD203B41FA5}">
                      <a16:colId xmlns:a16="http://schemas.microsoft.com/office/drawing/2014/main" val="2089095365"/>
                    </a:ext>
                  </a:extLst>
                </a:gridCol>
              </a:tblGrid>
              <a:tr h="1257247">
                <a:tc>
                  <a:txBody>
                    <a:bodyPr/>
                    <a:lstStyle/>
                    <a:p>
                      <a:pPr algn="ctr"/>
                      <a:r>
                        <a:rPr lang="de-DE" dirty="0"/>
                        <a:t>Year</a:t>
                      </a:r>
                    </a:p>
                  </a:txBody>
                  <a:tcPr anchor="ctr"/>
                </a:tc>
                <a:tc>
                  <a:txBody>
                    <a:bodyPr/>
                    <a:lstStyle/>
                    <a:p>
                      <a:pPr algn="ctr"/>
                      <a:r>
                        <a:rPr lang="de-DE" dirty="0"/>
                        <a:t>Population 18</a:t>
                      </a:r>
                      <a:r>
                        <a:rPr lang="de-DE" baseline="0" dirty="0"/>
                        <a:t> – 64</a:t>
                      </a:r>
                      <a:endParaRPr lang="de-DE" dirty="0"/>
                    </a:p>
                  </a:txBody>
                  <a:tcPr anchor="ctr"/>
                </a:tc>
                <a:tc>
                  <a:txBody>
                    <a:bodyPr/>
                    <a:lstStyle/>
                    <a:p>
                      <a:pPr algn="ctr"/>
                      <a:r>
                        <a:rPr lang="de-DE" dirty="0" err="1"/>
                        <a:t>Economically</a:t>
                      </a:r>
                      <a:r>
                        <a:rPr lang="de-DE" dirty="0"/>
                        <a:t> </a:t>
                      </a:r>
                      <a:r>
                        <a:rPr lang="de-DE" dirty="0" err="1"/>
                        <a:t>active</a:t>
                      </a:r>
                      <a:r>
                        <a:rPr lang="de-DE" dirty="0"/>
                        <a:t> </a:t>
                      </a:r>
                      <a:r>
                        <a:rPr lang="de-DE" dirty="0" err="1"/>
                        <a:t>persons</a:t>
                      </a:r>
                      <a:endParaRPr lang="de-DE" dirty="0"/>
                    </a:p>
                  </a:txBody>
                  <a:tcPr anchor="ctr"/>
                </a:tc>
                <a:tc>
                  <a:txBody>
                    <a:bodyPr/>
                    <a:lstStyle/>
                    <a:p>
                      <a:pPr algn="ctr"/>
                      <a:r>
                        <a:rPr lang="de-DE" dirty="0"/>
                        <a:t>Labour Force </a:t>
                      </a:r>
                    </a:p>
                    <a:p>
                      <a:pPr algn="ctr"/>
                      <a:r>
                        <a:rPr lang="de-DE" dirty="0" err="1"/>
                        <a:t>Participation</a:t>
                      </a:r>
                      <a:r>
                        <a:rPr lang="de-DE" dirty="0"/>
                        <a:t> Rate </a:t>
                      </a:r>
                    </a:p>
                    <a:p>
                      <a:pPr algn="ctr"/>
                      <a:r>
                        <a:rPr lang="de-DE" dirty="0"/>
                        <a:t>15 - 64</a:t>
                      </a:r>
                    </a:p>
                  </a:txBody>
                  <a:tcPr anchor="ctr"/>
                </a:tc>
                <a:extLst>
                  <a:ext uri="{0D108BD9-81ED-4DB2-BD59-A6C34878D82A}">
                    <a16:rowId xmlns:a16="http://schemas.microsoft.com/office/drawing/2014/main" val="4120783079"/>
                  </a:ext>
                </a:extLst>
              </a:tr>
              <a:tr h="610288">
                <a:tc>
                  <a:txBody>
                    <a:bodyPr/>
                    <a:lstStyle/>
                    <a:p>
                      <a:pPr algn="ctr"/>
                      <a:r>
                        <a:rPr lang="de-DE" b="1" dirty="0">
                          <a:solidFill>
                            <a:schemeClr val="tx2">
                              <a:lumMod val="75000"/>
                            </a:schemeClr>
                          </a:solidFill>
                        </a:rPr>
                        <a:t>2005</a:t>
                      </a:r>
                    </a:p>
                  </a:txBody>
                  <a:tcPr anchor="ctr"/>
                </a:tc>
                <a:tc>
                  <a:txBody>
                    <a:bodyPr/>
                    <a:lstStyle/>
                    <a:p>
                      <a:pPr algn="r"/>
                      <a:r>
                        <a:rPr lang="de-DE" dirty="0">
                          <a:solidFill>
                            <a:schemeClr val="tx2">
                              <a:lumMod val="75000"/>
                            </a:schemeClr>
                          </a:solidFill>
                        </a:rPr>
                        <a:t>1,677,281</a:t>
                      </a:r>
                    </a:p>
                  </a:txBody>
                  <a:tcPr anchor="ctr"/>
                </a:tc>
                <a:tc>
                  <a:txBody>
                    <a:bodyPr/>
                    <a:lstStyle/>
                    <a:p>
                      <a:pPr algn="r"/>
                      <a:r>
                        <a:rPr lang="de-DE" dirty="0">
                          <a:solidFill>
                            <a:schemeClr val="tx2">
                              <a:lumMod val="75000"/>
                            </a:schemeClr>
                          </a:solidFill>
                        </a:rPr>
                        <a:t>1,389,900</a:t>
                      </a:r>
                    </a:p>
                  </a:txBody>
                  <a:tcPr anchor="ctr"/>
                </a:tc>
                <a:tc>
                  <a:txBody>
                    <a:bodyPr/>
                    <a:lstStyle/>
                    <a:p>
                      <a:pPr algn="r"/>
                      <a:r>
                        <a:rPr lang="de-DE" dirty="0">
                          <a:solidFill>
                            <a:schemeClr val="tx2">
                              <a:lumMod val="75000"/>
                            </a:schemeClr>
                          </a:solidFill>
                        </a:rPr>
                        <a:t>76.3%</a:t>
                      </a:r>
                    </a:p>
                  </a:txBody>
                  <a:tcPr anchor="ctr"/>
                </a:tc>
                <a:extLst>
                  <a:ext uri="{0D108BD9-81ED-4DB2-BD59-A6C34878D82A}">
                    <a16:rowId xmlns:a16="http://schemas.microsoft.com/office/drawing/2014/main" val="2110109095"/>
                  </a:ext>
                </a:extLst>
              </a:tr>
              <a:tr h="610288">
                <a:tc>
                  <a:txBody>
                    <a:bodyPr/>
                    <a:lstStyle/>
                    <a:p>
                      <a:pPr algn="ctr"/>
                      <a:r>
                        <a:rPr lang="de-DE" b="1" dirty="0">
                          <a:solidFill>
                            <a:schemeClr val="tx2">
                              <a:lumMod val="75000"/>
                            </a:schemeClr>
                          </a:solidFill>
                        </a:rPr>
                        <a:t>2012</a:t>
                      </a:r>
                    </a:p>
                  </a:txBody>
                  <a:tcPr anchor="ctr"/>
                </a:tc>
                <a:tc>
                  <a:txBody>
                    <a:bodyPr/>
                    <a:lstStyle/>
                    <a:p>
                      <a:pPr algn="r"/>
                      <a:r>
                        <a:rPr lang="de-DE" dirty="0">
                          <a:solidFill>
                            <a:schemeClr val="tx2">
                              <a:lumMod val="75000"/>
                            </a:schemeClr>
                          </a:solidFill>
                        </a:rPr>
                        <a:t>1,544,155</a:t>
                      </a:r>
                    </a:p>
                  </a:txBody>
                  <a:tcPr anchor="ctr"/>
                </a:tc>
                <a:tc>
                  <a:txBody>
                    <a:bodyPr/>
                    <a:lstStyle/>
                    <a:p>
                      <a:pPr algn="r"/>
                      <a:r>
                        <a:rPr lang="de-DE" dirty="0">
                          <a:solidFill>
                            <a:schemeClr val="tx2">
                              <a:lumMod val="75000"/>
                            </a:schemeClr>
                          </a:solidFill>
                        </a:rPr>
                        <a:t>1,322,700</a:t>
                      </a:r>
                    </a:p>
                  </a:txBody>
                  <a:tcPr anchor="ctr"/>
                </a:tc>
                <a:tc>
                  <a:txBody>
                    <a:bodyPr/>
                    <a:lstStyle/>
                    <a:p>
                      <a:pPr algn="r"/>
                      <a:r>
                        <a:rPr lang="de-DE" dirty="0">
                          <a:solidFill>
                            <a:schemeClr val="tx2">
                              <a:lumMod val="75000"/>
                            </a:schemeClr>
                          </a:solidFill>
                        </a:rPr>
                        <a:t>80.4%</a:t>
                      </a:r>
                    </a:p>
                  </a:txBody>
                  <a:tcPr anchor="ctr"/>
                </a:tc>
                <a:extLst>
                  <a:ext uri="{0D108BD9-81ED-4DB2-BD59-A6C34878D82A}">
                    <a16:rowId xmlns:a16="http://schemas.microsoft.com/office/drawing/2014/main" val="1697462089"/>
                  </a:ext>
                </a:extLst>
              </a:tr>
              <a:tr h="610288">
                <a:tc>
                  <a:txBody>
                    <a:bodyPr/>
                    <a:lstStyle/>
                    <a:p>
                      <a:pPr algn="ctr"/>
                      <a:r>
                        <a:rPr lang="de-DE" b="1" dirty="0">
                          <a:solidFill>
                            <a:schemeClr val="tx2">
                              <a:lumMod val="75000"/>
                            </a:schemeClr>
                          </a:solidFill>
                        </a:rPr>
                        <a:t>2022</a:t>
                      </a:r>
                    </a:p>
                  </a:txBody>
                  <a:tcPr anchor="ctr"/>
                </a:tc>
                <a:tc>
                  <a:txBody>
                    <a:bodyPr/>
                    <a:lstStyle/>
                    <a:p>
                      <a:pPr algn="r"/>
                      <a:r>
                        <a:rPr lang="de-DE" dirty="0">
                          <a:solidFill>
                            <a:schemeClr val="tx2">
                              <a:lumMod val="75000"/>
                            </a:schemeClr>
                          </a:solidFill>
                        </a:rPr>
                        <a:t>1,495,955</a:t>
                      </a:r>
                    </a:p>
                  </a:txBody>
                  <a:tcPr anchor="ctr"/>
                </a:tc>
                <a:tc>
                  <a:txBody>
                    <a:bodyPr/>
                    <a:lstStyle/>
                    <a:p>
                      <a:pPr algn="r"/>
                      <a:r>
                        <a:rPr lang="de-DE" dirty="0">
                          <a:solidFill>
                            <a:schemeClr val="tx2">
                              <a:lumMod val="75000"/>
                            </a:schemeClr>
                          </a:solidFill>
                        </a:rPr>
                        <a:t>1,291,900</a:t>
                      </a:r>
                    </a:p>
                  </a:txBody>
                  <a:tcPr anchor="ctr"/>
                </a:tc>
                <a:tc>
                  <a:txBody>
                    <a:bodyPr/>
                    <a:lstStyle/>
                    <a:p>
                      <a:pPr algn="r"/>
                      <a:r>
                        <a:rPr lang="de-DE" dirty="0">
                          <a:solidFill>
                            <a:schemeClr val="tx2">
                              <a:lumMod val="75000"/>
                            </a:schemeClr>
                          </a:solidFill>
                        </a:rPr>
                        <a:t>80.8%</a:t>
                      </a:r>
                    </a:p>
                  </a:txBody>
                  <a:tcPr anchor="ctr"/>
                </a:tc>
                <a:extLst>
                  <a:ext uri="{0D108BD9-81ED-4DB2-BD59-A6C34878D82A}">
                    <a16:rowId xmlns:a16="http://schemas.microsoft.com/office/drawing/2014/main" val="26420457"/>
                  </a:ext>
                </a:extLst>
              </a:tr>
              <a:tr h="610288">
                <a:tc>
                  <a:txBody>
                    <a:bodyPr/>
                    <a:lstStyle/>
                    <a:p>
                      <a:pPr algn="ctr"/>
                      <a:r>
                        <a:rPr lang="de-DE" b="1" dirty="0">
                          <a:solidFill>
                            <a:schemeClr val="tx2">
                              <a:lumMod val="75000"/>
                            </a:schemeClr>
                          </a:solidFill>
                        </a:rPr>
                        <a:t>2005-2022</a:t>
                      </a:r>
                    </a:p>
                  </a:txBody>
                  <a:tcPr anchor="ctr"/>
                </a:tc>
                <a:tc>
                  <a:txBody>
                    <a:bodyPr/>
                    <a:lstStyle/>
                    <a:p>
                      <a:pPr algn="r"/>
                      <a:r>
                        <a:rPr lang="de-DE" b="1" dirty="0">
                          <a:solidFill>
                            <a:schemeClr val="tx2">
                              <a:lumMod val="75000"/>
                            </a:schemeClr>
                          </a:solidFill>
                        </a:rPr>
                        <a:t>-181,326</a:t>
                      </a:r>
                    </a:p>
                  </a:txBody>
                  <a:tcPr anchor="ctr"/>
                </a:tc>
                <a:tc>
                  <a:txBody>
                    <a:bodyPr/>
                    <a:lstStyle/>
                    <a:p>
                      <a:pPr algn="r"/>
                      <a:r>
                        <a:rPr lang="de-DE" b="1" dirty="0">
                          <a:solidFill>
                            <a:schemeClr val="tx2">
                              <a:lumMod val="75000"/>
                            </a:schemeClr>
                          </a:solidFill>
                        </a:rPr>
                        <a:t>-98,000</a:t>
                      </a:r>
                    </a:p>
                  </a:txBody>
                  <a:tcPr anchor="ctr"/>
                </a:tc>
                <a:tc>
                  <a:txBody>
                    <a:bodyPr/>
                    <a:lstStyle/>
                    <a:p>
                      <a:pPr algn="r"/>
                      <a:endParaRPr lang="de-DE" b="1" dirty="0">
                        <a:solidFill>
                          <a:schemeClr val="tx2">
                            <a:lumMod val="75000"/>
                          </a:schemeClr>
                        </a:solidFill>
                      </a:endParaRPr>
                    </a:p>
                  </a:txBody>
                  <a:tcPr anchor="ctr"/>
                </a:tc>
                <a:extLst>
                  <a:ext uri="{0D108BD9-81ED-4DB2-BD59-A6C34878D82A}">
                    <a16:rowId xmlns:a16="http://schemas.microsoft.com/office/drawing/2014/main" val="4089717800"/>
                  </a:ext>
                </a:extLst>
              </a:tr>
              <a:tr h="610288">
                <a:tc>
                  <a:txBody>
                    <a:bodyPr/>
                    <a:lstStyle/>
                    <a:p>
                      <a:pPr algn="ctr"/>
                      <a:r>
                        <a:rPr lang="de-DE" b="1" dirty="0">
                          <a:solidFill>
                            <a:schemeClr val="tx2">
                              <a:lumMod val="75000"/>
                            </a:schemeClr>
                          </a:solidFill>
                        </a:rPr>
                        <a:t>2005-2022 in %</a:t>
                      </a:r>
                    </a:p>
                  </a:txBody>
                  <a:tcPr anchor="ctr"/>
                </a:tc>
                <a:tc>
                  <a:txBody>
                    <a:bodyPr/>
                    <a:lstStyle/>
                    <a:p>
                      <a:pPr algn="r"/>
                      <a:r>
                        <a:rPr lang="de-DE" b="1" dirty="0">
                          <a:solidFill>
                            <a:schemeClr val="tx2">
                              <a:lumMod val="75000"/>
                            </a:schemeClr>
                          </a:solidFill>
                        </a:rPr>
                        <a:t>-10.8%</a:t>
                      </a:r>
                    </a:p>
                  </a:txBody>
                  <a:tcPr anchor="ctr"/>
                </a:tc>
                <a:tc>
                  <a:txBody>
                    <a:bodyPr/>
                    <a:lstStyle/>
                    <a:p>
                      <a:pPr algn="r"/>
                      <a:r>
                        <a:rPr lang="de-DE" b="1" dirty="0">
                          <a:solidFill>
                            <a:schemeClr val="tx2">
                              <a:lumMod val="75000"/>
                            </a:schemeClr>
                          </a:solidFill>
                        </a:rPr>
                        <a:t>-7.1%</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DE" b="1" dirty="0">
                          <a:solidFill>
                            <a:schemeClr val="tx2">
                              <a:lumMod val="75000"/>
                            </a:schemeClr>
                          </a:solidFill>
                        </a:rPr>
                        <a:t>+4.5%</a:t>
                      </a:r>
                    </a:p>
                  </a:txBody>
                  <a:tcPr anchor="ctr"/>
                </a:tc>
                <a:extLst>
                  <a:ext uri="{0D108BD9-81ED-4DB2-BD59-A6C34878D82A}">
                    <a16:rowId xmlns:a16="http://schemas.microsoft.com/office/drawing/2014/main" val="2494994365"/>
                  </a:ext>
                </a:extLst>
              </a:tr>
            </a:tbl>
          </a:graphicData>
        </a:graphic>
      </p:graphicFrame>
    </p:spTree>
    <p:extLst>
      <p:ext uri="{BB962C8B-B14F-4D97-AF65-F5344CB8AC3E}">
        <p14:creationId xmlns:p14="http://schemas.microsoft.com/office/powerpoint/2010/main" val="3626191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075A86-5479-4777-A1BD-ABFCE967B985}"/>
              </a:ext>
            </a:extLst>
          </p:cNvPr>
          <p:cNvSpPr>
            <a:spLocks noGrp="1"/>
          </p:cNvSpPr>
          <p:nvPr>
            <p:ph type="ctrTitle"/>
          </p:nvPr>
        </p:nvSpPr>
        <p:spPr/>
        <p:txBody>
          <a:bodyPr/>
          <a:lstStyle/>
          <a:p>
            <a:r>
              <a:rPr lang="de-DE" dirty="0"/>
              <a:t>2 Labour Market Trends – Key Data</a:t>
            </a:r>
          </a:p>
        </p:txBody>
      </p:sp>
      <p:graphicFrame>
        <p:nvGraphicFramePr>
          <p:cNvPr id="4" name="Inhaltsplatzhalter 3">
            <a:extLst>
              <a:ext uri="{FF2B5EF4-FFF2-40B4-BE49-F238E27FC236}">
                <a16:creationId xmlns:a16="http://schemas.microsoft.com/office/drawing/2014/main" id="{66CFF941-5B4A-42BE-B3BF-28F6A3B8FD81}"/>
              </a:ext>
            </a:extLst>
          </p:cNvPr>
          <p:cNvGraphicFramePr>
            <a:graphicFrameLocks noGrp="1"/>
          </p:cNvGraphicFramePr>
          <p:nvPr>
            <p:ph sz="quarter" idx="10"/>
            <p:extLst>
              <p:ext uri="{D42A27DB-BD31-4B8C-83A1-F6EECF244321}">
                <p14:modId xmlns:p14="http://schemas.microsoft.com/office/powerpoint/2010/main" val="4251611676"/>
              </p:ext>
            </p:extLst>
          </p:nvPr>
        </p:nvGraphicFramePr>
        <p:xfrm>
          <a:off x="310260" y="1733473"/>
          <a:ext cx="9101370" cy="4682315"/>
        </p:xfrm>
        <a:graphic>
          <a:graphicData uri="http://schemas.openxmlformats.org/drawingml/2006/table">
            <a:tbl>
              <a:tblPr firstRow="1" bandRow="1">
                <a:tableStyleId>{21E4AEA4-8DFA-4A89-87EB-49C32662AFE0}</a:tableStyleId>
              </a:tblPr>
              <a:tblGrid>
                <a:gridCol w="1820274">
                  <a:extLst>
                    <a:ext uri="{9D8B030D-6E8A-4147-A177-3AD203B41FA5}">
                      <a16:colId xmlns:a16="http://schemas.microsoft.com/office/drawing/2014/main" val="3523643699"/>
                    </a:ext>
                  </a:extLst>
                </a:gridCol>
                <a:gridCol w="1820274">
                  <a:extLst>
                    <a:ext uri="{9D8B030D-6E8A-4147-A177-3AD203B41FA5}">
                      <a16:colId xmlns:a16="http://schemas.microsoft.com/office/drawing/2014/main" val="340827162"/>
                    </a:ext>
                  </a:extLst>
                </a:gridCol>
                <a:gridCol w="1820274">
                  <a:extLst>
                    <a:ext uri="{9D8B030D-6E8A-4147-A177-3AD203B41FA5}">
                      <a16:colId xmlns:a16="http://schemas.microsoft.com/office/drawing/2014/main" val="73313400"/>
                    </a:ext>
                  </a:extLst>
                </a:gridCol>
                <a:gridCol w="1820274">
                  <a:extLst>
                    <a:ext uri="{9D8B030D-6E8A-4147-A177-3AD203B41FA5}">
                      <a16:colId xmlns:a16="http://schemas.microsoft.com/office/drawing/2014/main" val="508966065"/>
                    </a:ext>
                  </a:extLst>
                </a:gridCol>
                <a:gridCol w="1820274">
                  <a:extLst>
                    <a:ext uri="{9D8B030D-6E8A-4147-A177-3AD203B41FA5}">
                      <a16:colId xmlns:a16="http://schemas.microsoft.com/office/drawing/2014/main" val="1907727476"/>
                    </a:ext>
                  </a:extLst>
                </a:gridCol>
              </a:tblGrid>
              <a:tr h="1761390">
                <a:tc>
                  <a:txBody>
                    <a:bodyPr/>
                    <a:lstStyle/>
                    <a:p>
                      <a:pPr algn="ctr"/>
                      <a:r>
                        <a:rPr lang="de-DE" dirty="0"/>
                        <a:t>Year</a:t>
                      </a:r>
                    </a:p>
                  </a:txBody>
                  <a:tcPr anchor="ctr"/>
                </a:tc>
                <a:tc>
                  <a:txBody>
                    <a:bodyPr/>
                    <a:lstStyle/>
                    <a:p>
                      <a:pPr algn="ctr"/>
                      <a:r>
                        <a:rPr lang="de-DE" dirty="0" err="1"/>
                        <a:t>Employment</a:t>
                      </a:r>
                      <a:endParaRPr lang="de-DE" dirty="0"/>
                    </a:p>
                  </a:txBody>
                  <a:tcPr anchor="ctr"/>
                </a:tc>
                <a:tc>
                  <a:txBody>
                    <a:bodyPr/>
                    <a:lstStyle/>
                    <a:p>
                      <a:pPr algn="ctr"/>
                      <a:r>
                        <a:rPr lang="de-DE" dirty="0" err="1"/>
                        <a:t>Employment</a:t>
                      </a:r>
                      <a:r>
                        <a:rPr lang="de-DE" dirty="0"/>
                        <a:t> </a:t>
                      </a:r>
                      <a:r>
                        <a:rPr lang="de-DE" dirty="0" err="1"/>
                        <a:t>with</a:t>
                      </a:r>
                      <a:r>
                        <a:rPr lang="de-DE" dirty="0"/>
                        <a:t> </a:t>
                      </a:r>
                      <a:r>
                        <a:rPr lang="de-DE" dirty="0" err="1"/>
                        <a:t>Social</a:t>
                      </a:r>
                      <a:r>
                        <a:rPr lang="de-DE" dirty="0"/>
                        <a:t> Security </a:t>
                      </a:r>
                      <a:r>
                        <a:rPr lang="de-DE" dirty="0" err="1"/>
                        <a:t>Contributions</a:t>
                      </a:r>
                      <a:endParaRPr lang="de-DE" dirty="0"/>
                    </a:p>
                  </a:txBody>
                  <a:tcPr anchor="ctr"/>
                </a:tc>
                <a:tc>
                  <a:txBody>
                    <a:bodyPr/>
                    <a:lstStyle/>
                    <a:p>
                      <a:pPr algn="ctr"/>
                      <a:r>
                        <a:rPr lang="de-DE" dirty="0" err="1"/>
                        <a:t>Unemployment</a:t>
                      </a:r>
                      <a:endParaRPr lang="de-DE" dirty="0"/>
                    </a:p>
                  </a:txBody>
                  <a:tcPr anchor="ctr"/>
                </a:tc>
                <a:tc>
                  <a:txBody>
                    <a:bodyPr/>
                    <a:lstStyle/>
                    <a:p>
                      <a:pPr algn="ctr"/>
                      <a:r>
                        <a:rPr lang="de-DE" dirty="0" err="1"/>
                        <a:t>Unemployment</a:t>
                      </a:r>
                      <a:r>
                        <a:rPr lang="de-DE" baseline="0" dirty="0"/>
                        <a:t> Rate</a:t>
                      </a:r>
                      <a:endParaRPr lang="de-DE" dirty="0"/>
                    </a:p>
                  </a:txBody>
                  <a:tcPr anchor="ctr"/>
                </a:tc>
                <a:extLst>
                  <a:ext uri="{0D108BD9-81ED-4DB2-BD59-A6C34878D82A}">
                    <a16:rowId xmlns:a16="http://schemas.microsoft.com/office/drawing/2014/main" val="1109787033"/>
                  </a:ext>
                </a:extLst>
              </a:tr>
              <a:tr h="584185">
                <a:tc>
                  <a:txBody>
                    <a:bodyPr/>
                    <a:lstStyle/>
                    <a:p>
                      <a:pPr algn="ctr"/>
                      <a:r>
                        <a:rPr lang="de-DE" b="1" dirty="0">
                          <a:solidFill>
                            <a:schemeClr val="tx2">
                              <a:lumMod val="75000"/>
                            </a:schemeClr>
                          </a:solidFill>
                        </a:rPr>
                        <a:t>2005</a:t>
                      </a:r>
                    </a:p>
                  </a:txBody>
                  <a:tcPr anchor="ctr"/>
                </a:tc>
                <a:tc>
                  <a:txBody>
                    <a:bodyPr/>
                    <a:lstStyle/>
                    <a:p>
                      <a:pPr algn="r"/>
                      <a:r>
                        <a:rPr lang="de-DE" dirty="0">
                          <a:solidFill>
                            <a:schemeClr val="tx2">
                              <a:lumMod val="75000"/>
                            </a:schemeClr>
                          </a:solidFill>
                        </a:rPr>
                        <a:t>1,021,679</a:t>
                      </a:r>
                    </a:p>
                  </a:txBody>
                  <a:tcPr anchor="ctr"/>
                </a:tc>
                <a:tc>
                  <a:txBody>
                    <a:bodyPr/>
                    <a:lstStyle/>
                    <a:p>
                      <a:pPr algn="r"/>
                      <a:r>
                        <a:rPr lang="de-DE" dirty="0">
                          <a:solidFill>
                            <a:schemeClr val="tx2">
                              <a:lumMod val="75000"/>
                            </a:schemeClr>
                          </a:solidFill>
                        </a:rPr>
                        <a:t>703,981</a:t>
                      </a:r>
                    </a:p>
                  </a:txBody>
                  <a:tcPr anchor="ctr"/>
                </a:tc>
                <a:tc>
                  <a:txBody>
                    <a:bodyPr/>
                    <a:lstStyle/>
                    <a:p>
                      <a:pPr algn="r"/>
                      <a:r>
                        <a:rPr lang="de-DE" dirty="0">
                          <a:solidFill>
                            <a:schemeClr val="tx2">
                              <a:lumMod val="75000"/>
                            </a:schemeClr>
                          </a:solidFill>
                        </a:rPr>
                        <a:t>243,875</a:t>
                      </a:r>
                    </a:p>
                  </a:txBody>
                  <a:tcPr anchor="ctr"/>
                </a:tc>
                <a:tc>
                  <a:txBody>
                    <a:bodyPr/>
                    <a:lstStyle/>
                    <a:p>
                      <a:pPr algn="r"/>
                      <a:r>
                        <a:rPr lang="de-DE" dirty="0">
                          <a:solidFill>
                            <a:schemeClr val="tx2">
                              <a:lumMod val="75000"/>
                            </a:schemeClr>
                          </a:solidFill>
                        </a:rPr>
                        <a:t>18.2%</a:t>
                      </a:r>
                    </a:p>
                  </a:txBody>
                  <a:tcPr anchor="ctr"/>
                </a:tc>
                <a:extLst>
                  <a:ext uri="{0D108BD9-81ED-4DB2-BD59-A6C34878D82A}">
                    <a16:rowId xmlns:a16="http://schemas.microsoft.com/office/drawing/2014/main" val="2430765295"/>
                  </a:ext>
                </a:extLst>
              </a:tr>
              <a:tr h="584185">
                <a:tc>
                  <a:txBody>
                    <a:bodyPr/>
                    <a:lstStyle/>
                    <a:p>
                      <a:pPr algn="ctr"/>
                      <a:r>
                        <a:rPr lang="de-DE" b="1" dirty="0">
                          <a:solidFill>
                            <a:schemeClr val="tx2">
                              <a:lumMod val="75000"/>
                            </a:schemeClr>
                          </a:solidFill>
                        </a:rPr>
                        <a:t>2012</a:t>
                      </a:r>
                    </a:p>
                  </a:txBody>
                  <a:tcPr anchor="ctr"/>
                </a:tc>
                <a:tc>
                  <a:txBody>
                    <a:bodyPr/>
                    <a:lstStyle/>
                    <a:p>
                      <a:pPr algn="r"/>
                      <a:r>
                        <a:rPr lang="de-DE" dirty="0">
                          <a:solidFill>
                            <a:schemeClr val="tx2">
                              <a:lumMod val="75000"/>
                            </a:schemeClr>
                          </a:solidFill>
                        </a:rPr>
                        <a:t>1,083,853</a:t>
                      </a:r>
                    </a:p>
                  </a:txBody>
                  <a:tcPr anchor="ctr"/>
                </a:tc>
                <a:tc>
                  <a:txBody>
                    <a:bodyPr/>
                    <a:lstStyle/>
                    <a:p>
                      <a:pPr algn="r"/>
                      <a:r>
                        <a:rPr lang="de-DE" dirty="0">
                          <a:solidFill>
                            <a:schemeClr val="tx2">
                              <a:lumMod val="75000"/>
                            </a:schemeClr>
                          </a:solidFill>
                        </a:rPr>
                        <a:t>783,785</a:t>
                      </a:r>
                    </a:p>
                  </a:txBody>
                  <a:tcPr anchor="ctr"/>
                </a:tc>
                <a:tc>
                  <a:txBody>
                    <a:bodyPr/>
                    <a:lstStyle/>
                    <a:p>
                      <a:pPr algn="r"/>
                      <a:r>
                        <a:rPr lang="de-DE" dirty="0">
                          <a:solidFill>
                            <a:schemeClr val="tx2">
                              <a:lumMod val="75000"/>
                            </a:schemeClr>
                          </a:solidFill>
                        </a:rPr>
                        <a:t>136,125</a:t>
                      </a:r>
                    </a:p>
                  </a:txBody>
                  <a:tcPr anchor="ctr"/>
                </a:tc>
                <a:tc>
                  <a:txBody>
                    <a:bodyPr/>
                    <a:lstStyle/>
                    <a:p>
                      <a:pPr algn="r"/>
                      <a:r>
                        <a:rPr lang="de-DE" dirty="0">
                          <a:solidFill>
                            <a:schemeClr val="tx2">
                              <a:lumMod val="75000"/>
                            </a:schemeClr>
                          </a:solidFill>
                        </a:rPr>
                        <a:t>10.2%</a:t>
                      </a:r>
                    </a:p>
                  </a:txBody>
                  <a:tcPr anchor="ctr"/>
                </a:tc>
                <a:extLst>
                  <a:ext uri="{0D108BD9-81ED-4DB2-BD59-A6C34878D82A}">
                    <a16:rowId xmlns:a16="http://schemas.microsoft.com/office/drawing/2014/main" val="927497001"/>
                  </a:ext>
                </a:extLst>
              </a:tr>
              <a:tr h="584185">
                <a:tc>
                  <a:txBody>
                    <a:bodyPr/>
                    <a:lstStyle/>
                    <a:p>
                      <a:pPr algn="ctr"/>
                      <a:r>
                        <a:rPr lang="de-DE" b="1" dirty="0">
                          <a:solidFill>
                            <a:schemeClr val="tx2">
                              <a:lumMod val="75000"/>
                            </a:schemeClr>
                          </a:solidFill>
                        </a:rPr>
                        <a:t>2022</a:t>
                      </a:r>
                    </a:p>
                  </a:txBody>
                  <a:tcPr anchor="ctr"/>
                </a:tc>
                <a:tc>
                  <a:txBody>
                    <a:bodyPr/>
                    <a:lstStyle/>
                    <a:p>
                      <a:pPr algn="r"/>
                      <a:r>
                        <a:rPr lang="de-DE" dirty="0">
                          <a:solidFill>
                            <a:schemeClr val="tx2">
                              <a:lumMod val="75000"/>
                            </a:schemeClr>
                          </a:solidFill>
                        </a:rPr>
                        <a:t>1,145,024</a:t>
                      </a:r>
                    </a:p>
                  </a:txBody>
                  <a:tcPr anchor="ctr"/>
                </a:tc>
                <a:tc>
                  <a:txBody>
                    <a:bodyPr/>
                    <a:lstStyle/>
                    <a:p>
                      <a:pPr algn="r"/>
                      <a:r>
                        <a:rPr lang="de-DE" dirty="0">
                          <a:solidFill>
                            <a:schemeClr val="tx2">
                              <a:lumMod val="75000"/>
                            </a:schemeClr>
                          </a:solidFill>
                        </a:rPr>
                        <a:t>882,206</a:t>
                      </a:r>
                    </a:p>
                  </a:txBody>
                  <a:tcPr anchor="ctr"/>
                </a:tc>
                <a:tc>
                  <a:txBody>
                    <a:bodyPr/>
                    <a:lstStyle/>
                    <a:p>
                      <a:pPr algn="r"/>
                      <a:r>
                        <a:rPr lang="de-DE" dirty="0">
                          <a:solidFill>
                            <a:schemeClr val="tx2">
                              <a:lumMod val="75000"/>
                            </a:schemeClr>
                          </a:solidFill>
                        </a:rPr>
                        <a:t>74,242</a:t>
                      </a:r>
                    </a:p>
                  </a:txBody>
                  <a:tcPr anchor="ctr"/>
                </a:tc>
                <a:tc>
                  <a:txBody>
                    <a:bodyPr/>
                    <a:lstStyle/>
                    <a:p>
                      <a:pPr algn="r"/>
                      <a:r>
                        <a:rPr lang="de-DE" dirty="0">
                          <a:solidFill>
                            <a:schemeClr val="tx2">
                              <a:lumMod val="75000"/>
                            </a:schemeClr>
                          </a:solidFill>
                        </a:rPr>
                        <a:t>5.6%</a:t>
                      </a:r>
                    </a:p>
                  </a:txBody>
                  <a:tcPr anchor="ctr"/>
                </a:tc>
                <a:extLst>
                  <a:ext uri="{0D108BD9-81ED-4DB2-BD59-A6C34878D82A}">
                    <a16:rowId xmlns:a16="http://schemas.microsoft.com/office/drawing/2014/main" val="1949011759"/>
                  </a:ext>
                </a:extLst>
              </a:tr>
              <a:tr h="584185">
                <a:tc>
                  <a:txBody>
                    <a:bodyPr/>
                    <a:lstStyle/>
                    <a:p>
                      <a:pPr algn="ctr"/>
                      <a:r>
                        <a:rPr lang="de-DE" b="1" dirty="0">
                          <a:solidFill>
                            <a:schemeClr val="tx2">
                              <a:lumMod val="75000"/>
                            </a:schemeClr>
                          </a:solidFill>
                        </a:rPr>
                        <a:t>2005-2022</a:t>
                      </a:r>
                    </a:p>
                  </a:txBody>
                  <a:tcPr anchor="ctr"/>
                </a:tc>
                <a:tc>
                  <a:txBody>
                    <a:bodyPr/>
                    <a:lstStyle/>
                    <a:p>
                      <a:pPr algn="r"/>
                      <a:r>
                        <a:rPr lang="de-DE" b="1" dirty="0">
                          <a:solidFill>
                            <a:schemeClr val="tx2">
                              <a:lumMod val="75000"/>
                            </a:schemeClr>
                          </a:solidFill>
                        </a:rPr>
                        <a:t>+123,345</a:t>
                      </a:r>
                    </a:p>
                  </a:txBody>
                  <a:tcPr anchor="ctr"/>
                </a:tc>
                <a:tc>
                  <a:txBody>
                    <a:bodyPr/>
                    <a:lstStyle/>
                    <a:p>
                      <a:pPr algn="r"/>
                      <a:r>
                        <a:rPr lang="de-DE" b="1" dirty="0">
                          <a:solidFill>
                            <a:schemeClr val="tx2">
                              <a:lumMod val="75000"/>
                            </a:schemeClr>
                          </a:solidFill>
                        </a:rPr>
                        <a:t>+178,225</a:t>
                      </a:r>
                    </a:p>
                  </a:txBody>
                  <a:tcPr anchor="ctr"/>
                </a:tc>
                <a:tc>
                  <a:txBody>
                    <a:bodyPr/>
                    <a:lstStyle/>
                    <a:p>
                      <a:pPr algn="r"/>
                      <a:r>
                        <a:rPr lang="de-DE" b="1" dirty="0">
                          <a:solidFill>
                            <a:schemeClr val="tx2">
                              <a:lumMod val="75000"/>
                            </a:schemeClr>
                          </a:solidFill>
                        </a:rPr>
                        <a:t>-169.633</a:t>
                      </a:r>
                    </a:p>
                  </a:txBody>
                  <a:tcPr anchor="ctr"/>
                </a:tc>
                <a:tc>
                  <a:txBody>
                    <a:bodyPr/>
                    <a:lstStyle/>
                    <a:p>
                      <a:pPr algn="r"/>
                      <a:endParaRPr lang="de-DE" b="1" dirty="0">
                        <a:solidFill>
                          <a:schemeClr val="tx2">
                            <a:lumMod val="75000"/>
                          </a:schemeClr>
                        </a:solidFill>
                      </a:endParaRPr>
                    </a:p>
                  </a:txBody>
                  <a:tcPr anchor="ctr"/>
                </a:tc>
                <a:extLst>
                  <a:ext uri="{0D108BD9-81ED-4DB2-BD59-A6C34878D82A}">
                    <a16:rowId xmlns:a16="http://schemas.microsoft.com/office/drawing/2014/main" val="2646473370"/>
                  </a:ext>
                </a:extLst>
              </a:tr>
              <a:tr h="584185">
                <a:tc>
                  <a:txBody>
                    <a:bodyPr/>
                    <a:lstStyle/>
                    <a:p>
                      <a:pPr algn="ctr"/>
                      <a:r>
                        <a:rPr lang="de-DE" b="1" dirty="0">
                          <a:solidFill>
                            <a:schemeClr val="tx2">
                              <a:lumMod val="75000"/>
                            </a:schemeClr>
                          </a:solidFill>
                        </a:rPr>
                        <a:t>2005-2022 in %</a:t>
                      </a:r>
                    </a:p>
                  </a:txBody>
                  <a:tcPr anchor="ctr"/>
                </a:tc>
                <a:tc>
                  <a:txBody>
                    <a:bodyPr/>
                    <a:lstStyle/>
                    <a:p>
                      <a:pPr algn="r"/>
                      <a:r>
                        <a:rPr lang="de-DE" b="1" dirty="0">
                          <a:solidFill>
                            <a:schemeClr val="tx2">
                              <a:lumMod val="75000"/>
                            </a:schemeClr>
                          </a:solidFill>
                        </a:rPr>
                        <a:t>+12.1%</a:t>
                      </a:r>
                    </a:p>
                  </a:txBody>
                  <a:tcPr anchor="ctr"/>
                </a:tc>
                <a:tc>
                  <a:txBody>
                    <a:bodyPr/>
                    <a:lstStyle/>
                    <a:p>
                      <a:pPr algn="r"/>
                      <a:r>
                        <a:rPr lang="de-DE" b="1" dirty="0">
                          <a:solidFill>
                            <a:schemeClr val="tx2">
                              <a:lumMod val="75000"/>
                            </a:schemeClr>
                          </a:solidFill>
                        </a:rPr>
                        <a:t>+25.3%</a:t>
                      </a:r>
                    </a:p>
                  </a:txBody>
                  <a:tcPr anchor="ctr"/>
                </a:tc>
                <a:tc>
                  <a:txBody>
                    <a:bodyPr/>
                    <a:lstStyle/>
                    <a:p>
                      <a:pPr algn="r"/>
                      <a:r>
                        <a:rPr lang="de-DE" b="1" dirty="0">
                          <a:solidFill>
                            <a:schemeClr val="tx2">
                              <a:lumMod val="75000"/>
                            </a:schemeClr>
                          </a:solidFill>
                        </a:rPr>
                        <a:t>-69.6%</a:t>
                      </a:r>
                    </a:p>
                  </a:txBody>
                  <a:tcPr anchor="ctr"/>
                </a:tc>
                <a:tc>
                  <a:txBody>
                    <a:bodyPr/>
                    <a:lstStyle/>
                    <a:p>
                      <a:pPr algn="r"/>
                      <a:r>
                        <a:rPr lang="de-DE" b="1" dirty="0">
                          <a:solidFill>
                            <a:schemeClr val="tx2">
                              <a:lumMod val="75000"/>
                            </a:schemeClr>
                          </a:solidFill>
                        </a:rPr>
                        <a:t>-12.6%</a:t>
                      </a:r>
                    </a:p>
                  </a:txBody>
                  <a:tcPr anchor="ctr"/>
                </a:tc>
                <a:extLst>
                  <a:ext uri="{0D108BD9-81ED-4DB2-BD59-A6C34878D82A}">
                    <a16:rowId xmlns:a16="http://schemas.microsoft.com/office/drawing/2014/main" val="2409960224"/>
                  </a:ext>
                </a:extLst>
              </a:tr>
            </a:tbl>
          </a:graphicData>
        </a:graphic>
      </p:graphicFrame>
    </p:spTree>
    <p:extLst>
      <p:ext uri="{BB962C8B-B14F-4D97-AF65-F5344CB8AC3E}">
        <p14:creationId xmlns:p14="http://schemas.microsoft.com/office/powerpoint/2010/main" val="239600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FE90-4E0A-4ACD-84BB-709C63CB823E}"/>
              </a:ext>
            </a:extLst>
          </p:cNvPr>
          <p:cNvSpPr>
            <a:spLocks noGrp="1"/>
          </p:cNvSpPr>
          <p:nvPr>
            <p:ph type="ctrTitle"/>
          </p:nvPr>
        </p:nvSpPr>
        <p:spPr/>
        <p:txBody>
          <a:bodyPr/>
          <a:lstStyle/>
          <a:p>
            <a:r>
              <a:rPr lang="de-DE" dirty="0"/>
              <a:t>3 </a:t>
            </a:r>
            <a:r>
              <a:rPr lang="de-DE" dirty="0" err="1"/>
              <a:t>Methodology</a:t>
            </a:r>
            <a:endParaRPr lang="de-DE" dirty="0"/>
          </a:p>
        </p:txBody>
      </p:sp>
      <p:sp>
        <p:nvSpPr>
          <p:cNvPr id="3" name="Inhaltsplatzhalter 2">
            <a:extLst>
              <a:ext uri="{FF2B5EF4-FFF2-40B4-BE49-F238E27FC236}">
                <a16:creationId xmlns:a16="http://schemas.microsoft.com/office/drawing/2014/main" id="{5F6E4BE1-85DC-47E7-8BAC-C0A1AA62D3B3}"/>
              </a:ext>
            </a:extLst>
          </p:cNvPr>
          <p:cNvSpPr>
            <a:spLocks noGrp="1"/>
          </p:cNvSpPr>
          <p:nvPr>
            <p:ph sz="quarter" idx="10"/>
          </p:nvPr>
        </p:nvSpPr>
        <p:spPr/>
        <p:txBody>
          <a:bodyPr>
            <a:normAutofit/>
          </a:bodyPr>
          <a:lstStyle/>
          <a:p>
            <a:r>
              <a:rPr lang="en-US" sz="2400" dirty="0"/>
              <a:t>The Federal Employment Agency has developed a differentiated concept for </a:t>
            </a:r>
            <a:r>
              <a:rPr lang="en-US" sz="2400" dirty="0" err="1"/>
              <a:t>analysing</a:t>
            </a:r>
            <a:r>
              <a:rPr lang="en-US" sz="2400" dirty="0"/>
              <a:t> occupation-specific bottlenecks on the </a:t>
            </a:r>
            <a:r>
              <a:rPr lang="en-US" sz="2400" dirty="0" err="1"/>
              <a:t>labour</a:t>
            </a:r>
            <a:r>
              <a:rPr lang="en-US" sz="2400" dirty="0"/>
              <a:t> market and states that it is not possible to describe shortages using a single key figure. Instead, it is advisable to use several indicators:</a:t>
            </a:r>
          </a:p>
          <a:p>
            <a:endParaRPr lang="en-US" sz="2400" dirty="0"/>
          </a:p>
          <a:p>
            <a:pPr marL="457200" indent="-457200">
              <a:buFont typeface="Arial" panose="020B0604020202020204" pitchFamily="34" charset="0"/>
              <a:buChar char="•"/>
            </a:pPr>
            <a:r>
              <a:rPr lang="en-US" sz="2400" dirty="0"/>
              <a:t>jobseeker-to-vacancy ratio (estimated)</a:t>
            </a:r>
          </a:p>
          <a:p>
            <a:pPr marL="457200" indent="-457200">
              <a:buFont typeface="Arial" panose="020B0604020202020204" pitchFamily="34" charset="0"/>
              <a:buChar char="•"/>
            </a:pPr>
            <a:r>
              <a:rPr lang="en-US" sz="2400" dirty="0"/>
              <a:t>occupation-specific unemployment rate </a:t>
            </a:r>
            <a:endParaRPr lang="de-DE" sz="2400" dirty="0"/>
          </a:p>
        </p:txBody>
      </p:sp>
    </p:spTree>
    <p:extLst>
      <p:ext uri="{BB962C8B-B14F-4D97-AF65-F5344CB8AC3E}">
        <p14:creationId xmlns:p14="http://schemas.microsoft.com/office/powerpoint/2010/main" val="2464792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E773F8-26A8-4B7E-86DA-24ACF3FFED65}"/>
              </a:ext>
            </a:extLst>
          </p:cNvPr>
          <p:cNvSpPr>
            <a:spLocks noGrp="1"/>
          </p:cNvSpPr>
          <p:nvPr>
            <p:ph type="ctrTitle"/>
          </p:nvPr>
        </p:nvSpPr>
        <p:spPr/>
        <p:txBody>
          <a:bodyPr/>
          <a:lstStyle/>
          <a:p>
            <a:r>
              <a:rPr lang="de-DE" dirty="0"/>
              <a:t>4 </a:t>
            </a:r>
            <a:r>
              <a:rPr lang="de-DE" dirty="0" err="1"/>
              <a:t>Empirical</a:t>
            </a:r>
            <a:r>
              <a:rPr lang="de-DE" dirty="0"/>
              <a:t> </a:t>
            </a:r>
            <a:r>
              <a:rPr lang="de-DE" dirty="0" err="1"/>
              <a:t>Results</a:t>
            </a:r>
            <a:endParaRPr lang="de-DE" dirty="0"/>
          </a:p>
        </p:txBody>
      </p:sp>
      <p:graphicFrame>
        <p:nvGraphicFramePr>
          <p:cNvPr id="4" name="Diagramm 3">
            <a:extLst>
              <a:ext uri="{FF2B5EF4-FFF2-40B4-BE49-F238E27FC236}">
                <a16:creationId xmlns:a16="http://schemas.microsoft.com/office/drawing/2014/main" id="{70F703A1-29EA-4953-BF87-18DE58A395FA}"/>
              </a:ext>
            </a:extLst>
          </p:cNvPr>
          <p:cNvGraphicFramePr/>
          <p:nvPr>
            <p:extLst>
              <p:ext uri="{D42A27DB-BD31-4B8C-83A1-F6EECF244321}">
                <p14:modId xmlns:p14="http://schemas.microsoft.com/office/powerpoint/2010/main" val="3361382845"/>
              </p:ext>
            </p:extLst>
          </p:nvPr>
        </p:nvGraphicFramePr>
        <p:xfrm>
          <a:off x="328773" y="1787702"/>
          <a:ext cx="9154274" cy="39452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94727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BB05F7-1F2E-4A37-BE8D-A9FFA898513F}"/>
              </a:ext>
            </a:extLst>
          </p:cNvPr>
          <p:cNvSpPr>
            <a:spLocks noGrp="1"/>
          </p:cNvSpPr>
          <p:nvPr>
            <p:ph type="ctrTitle"/>
          </p:nvPr>
        </p:nvSpPr>
        <p:spPr/>
        <p:txBody>
          <a:bodyPr/>
          <a:lstStyle/>
          <a:p>
            <a:r>
              <a:rPr lang="de-DE" dirty="0"/>
              <a:t>4 </a:t>
            </a:r>
            <a:r>
              <a:rPr lang="de-DE" dirty="0" err="1"/>
              <a:t>Empirical</a:t>
            </a:r>
            <a:r>
              <a:rPr lang="de-DE" dirty="0"/>
              <a:t> </a:t>
            </a:r>
            <a:r>
              <a:rPr lang="de-DE" dirty="0" err="1"/>
              <a:t>Results</a:t>
            </a:r>
            <a:endParaRPr lang="de-DE" dirty="0"/>
          </a:p>
        </p:txBody>
      </p:sp>
      <p:graphicFrame>
        <p:nvGraphicFramePr>
          <p:cNvPr id="4" name="Inhaltsplatzhalter 3">
            <a:extLst>
              <a:ext uri="{FF2B5EF4-FFF2-40B4-BE49-F238E27FC236}">
                <a16:creationId xmlns:a16="http://schemas.microsoft.com/office/drawing/2014/main" id="{88412B76-9D0B-43FA-9A92-D5C46EF37ED6}"/>
              </a:ext>
            </a:extLst>
          </p:cNvPr>
          <p:cNvGraphicFramePr>
            <a:graphicFrameLocks noGrp="1"/>
          </p:cNvGraphicFramePr>
          <p:nvPr>
            <p:ph sz="quarter" idx="10"/>
            <p:extLst>
              <p:ext uri="{D42A27DB-BD31-4B8C-83A1-F6EECF244321}">
                <p14:modId xmlns:p14="http://schemas.microsoft.com/office/powerpoint/2010/main" val="537464925"/>
              </p:ext>
            </p:extLst>
          </p:nvPr>
        </p:nvGraphicFramePr>
        <p:xfrm>
          <a:off x="246580" y="1755774"/>
          <a:ext cx="9267293" cy="4704660"/>
        </p:xfrm>
        <a:graphic>
          <a:graphicData uri="http://schemas.openxmlformats.org/drawingml/2006/table">
            <a:tbl>
              <a:tblPr firstRow="1" bandRow="1">
                <a:tableStyleId>{21E4AEA4-8DFA-4A89-87EB-49C32662AFE0}</a:tableStyleId>
              </a:tblPr>
              <a:tblGrid>
                <a:gridCol w="1323899">
                  <a:extLst>
                    <a:ext uri="{9D8B030D-6E8A-4147-A177-3AD203B41FA5}">
                      <a16:colId xmlns:a16="http://schemas.microsoft.com/office/drawing/2014/main" val="1154203352"/>
                    </a:ext>
                  </a:extLst>
                </a:gridCol>
                <a:gridCol w="1323899">
                  <a:extLst>
                    <a:ext uri="{9D8B030D-6E8A-4147-A177-3AD203B41FA5}">
                      <a16:colId xmlns:a16="http://schemas.microsoft.com/office/drawing/2014/main" val="2239208615"/>
                    </a:ext>
                  </a:extLst>
                </a:gridCol>
                <a:gridCol w="1323899">
                  <a:extLst>
                    <a:ext uri="{9D8B030D-6E8A-4147-A177-3AD203B41FA5}">
                      <a16:colId xmlns:a16="http://schemas.microsoft.com/office/drawing/2014/main" val="2996102139"/>
                    </a:ext>
                  </a:extLst>
                </a:gridCol>
                <a:gridCol w="1323899">
                  <a:extLst>
                    <a:ext uri="{9D8B030D-6E8A-4147-A177-3AD203B41FA5}">
                      <a16:colId xmlns:a16="http://schemas.microsoft.com/office/drawing/2014/main" val="3023310392"/>
                    </a:ext>
                  </a:extLst>
                </a:gridCol>
                <a:gridCol w="1323899">
                  <a:extLst>
                    <a:ext uri="{9D8B030D-6E8A-4147-A177-3AD203B41FA5}">
                      <a16:colId xmlns:a16="http://schemas.microsoft.com/office/drawing/2014/main" val="145596950"/>
                    </a:ext>
                  </a:extLst>
                </a:gridCol>
                <a:gridCol w="1323899">
                  <a:extLst>
                    <a:ext uri="{9D8B030D-6E8A-4147-A177-3AD203B41FA5}">
                      <a16:colId xmlns:a16="http://schemas.microsoft.com/office/drawing/2014/main" val="4139400184"/>
                    </a:ext>
                  </a:extLst>
                </a:gridCol>
                <a:gridCol w="1323899">
                  <a:extLst>
                    <a:ext uri="{9D8B030D-6E8A-4147-A177-3AD203B41FA5}">
                      <a16:colId xmlns:a16="http://schemas.microsoft.com/office/drawing/2014/main" val="1006078793"/>
                    </a:ext>
                  </a:extLst>
                </a:gridCol>
              </a:tblGrid>
              <a:tr h="614363">
                <a:tc rowSpan="2">
                  <a:txBody>
                    <a:bodyPr/>
                    <a:lstStyle/>
                    <a:p>
                      <a:endParaRPr lang="de-DE" sz="1600" b="1" dirty="0"/>
                    </a:p>
                    <a:p>
                      <a:r>
                        <a:rPr lang="de-DE" sz="1600" b="1" dirty="0" err="1"/>
                        <a:t>Requirement</a:t>
                      </a:r>
                      <a:r>
                        <a:rPr lang="de-DE" sz="1600" b="1" dirty="0"/>
                        <a:t> Level</a:t>
                      </a:r>
                    </a:p>
                  </a:txBody>
                  <a:tcPr/>
                </a:tc>
                <a:tc gridSpan="2">
                  <a:txBody>
                    <a:bodyPr/>
                    <a:lstStyle/>
                    <a:p>
                      <a:pPr algn="ctr"/>
                      <a:r>
                        <a:rPr lang="de-DE" sz="1600" b="1" dirty="0"/>
                        <a:t>2017</a:t>
                      </a:r>
                    </a:p>
                  </a:txBody>
                  <a:tcPr anchor="ctr"/>
                </a:tc>
                <a:tc hMerge="1">
                  <a:txBody>
                    <a:bodyPr/>
                    <a:lstStyle/>
                    <a:p>
                      <a:endParaRPr lang="de-DE" dirty="0"/>
                    </a:p>
                  </a:txBody>
                  <a:tcPr/>
                </a:tc>
                <a:tc gridSpan="2">
                  <a:txBody>
                    <a:bodyPr/>
                    <a:lstStyle/>
                    <a:p>
                      <a:pPr algn="ctr"/>
                      <a:r>
                        <a:rPr lang="de-DE" sz="1600" b="1" dirty="0"/>
                        <a:t>2020</a:t>
                      </a:r>
                    </a:p>
                  </a:txBody>
                  <a:tcPr anchor="ctr"/>
                </a:tc>
                <a:tc hMerge="1">
                  <a:txBody>
                    <a:bodyPr/>
                    <a:lstStyle/>
                    <a:p>
                      <a:endParaRPr lang="de-DE" dirty="0"/>
                    </a:p>
                  </a:txBody>
                  <a:tcPr/>
                </a:tc>
                <a:tc gridSpan="2">
                  <a:txBody>
                    <a:bodyPr/>
                    <a:lstStyle/>
                    <a:p>
                      <a:pPr algn="ctr"/>
                      <a:r>
                        <a:rPr lang="de-DE" sz="1600" b="1" dirty="0"/>
                        <a:t>2023</a:t>
                      </a:r>
                    </a:p>
                  </a:txBody>
                  <a:tcPr anchor="ctr"/>
                </a:tc>
                <a:tc hMerge="1">
                  <a:txBody>
                    <a:bodyPr/>
                    <a:lstStyle/>
                    <a:p>
                      <a:endParaRPr lang="de-DE" dirty="0"/>
                    </a:p>
                  </a:txBody>
                  <a:tcPr/>
                </a:tc>
                <a:extLst>
                  <a:ext uri="{0D108BD9-81ED-4DB2-BD59-A6C34878D82A}">
                    <a16:rowId xmlns:a16="http://schemas.microsoft.com/office/drawing/2014/main" val="752028712"/>
                  </a:ext>
                </a:extLst>
              </a:tr>
              <a:tr h="1477968">
                <a:tc vMerge="1">
                  <a:txBody>
                    <a:bodyPr/>
                    <a:lstStyle/>
                    <a:p>
                      <a:endParaRPr lang="de-DE" dirty="0"/>
                    </a:p>
                  </a:txBody>
                  <a:tcPr/>
                </a:tc>
                <a:tc>
                  <a:txBody>
                    <a:bodyPr/>
                    <a:lstStyle/>
                    <a:p>
                      <a:pPr algn="ctr"/>
                      <a:r>
                        <a:rPr lang="de-DE" sz="1600" b="1" dirty="0" err="1">
                          <a:solidFill>
                            <a:schemeClr val="tx2">
                              <a:lumMod val="75000"/>
                            </a:schemeClr>
                          </a:solidFill>
                        </a:rPr>
                        <a:t>Number</a:t>
                      </a:r>
                      <a:r>
                        <a:rPr lang="de-DE" sz="1600" b="1" dirty="0">
                          <a:solidFill>
                            <a:schemeClr val="tx2">
                              <a:lumMod val="75000"/>
                            </a:schemeClr>
                          </a:solidFill>
                        </a:rPr>
                        <a:t>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tc>
                  <a:txBody>
                    <a:bodyPr/>
                    <a:lstStyle/>
                    <a:p>
                      <a:pPr algn="ctr"/>
                      <a:r>
                        <a:rPr lang="de-DE" sz="1600" b="1" dirty="0">
                          <a:solidFill>
                            <a:schemeClr val="tx2">
                              <a:lumMod val="75000"/>
                            </a:schemeClr>
                          </a:solidFill>
                        </a:rPr>
                        <a:t>Share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Vacancies</a:t>
                      </a:r>
                      <a:r>
                        <a:rPr lang="de-DE" sz="1600" b="1" dirty="0">
                          <a:solidFill>
                            <a:schemeClr val="tx2">
                              <a:lumMod val="75000"/>
                            </a:schemeClr>
                          </a:solidFill>
                        </a:rPr>
                        <a:t> in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tc>
                  <a:txBody>
                    <a:bodyPr/>
                    <a:lstStyle/>
                    <a:p>
                      <a:pPr algn="ctr"/>
                      <a:r>
                        <a:rPr lang="de-DE" sz="1600" b="1" dirty="0" err="1">
                          <a:solidFill>
                            <a:schemeClr val="tx2">
                              <a:lumMod val="75000"/>
                            </a:schemeClr>
                          </a:solidFill>
                        </a:rPr>
                        <a:t>Number</a:t>
                      </a:r>
                      <a:r>
                        <a:rPr lang="de-DE" sz="1600" b="1" dirty="0">
                          <a:solidFill>
                            <a:schemeClr val="tx2">
                              <a:lumMod val="75000"/>
                            </a:schemeClr>
                          </a:solidFill>
                        </a:rPr>
                        <a:t>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tc>
                  <a:txBody>
                    <a:bodyPr/>
                    <a:lstStyle/>
                    <a:p>
                      <a:pPr algn="ctr"/>
                      <a:r>
                        <a:rPr lang="de-DE" sz="1600" b="1" dirty="0">
                          <a:solidFill>
                            <a:schemeClr val="tx2">
                              <a:lumMod val="75000"/>
                            </a:schemeClr>
                          </a:solidFill>
                        </a:rPr>
                        <a:t>Share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Vacancies</a:t>
                      </a:r>
                      <a:r>
                        <a:rPr lang="de-DE" sz="1600" b="1" dirty="0">
                          <a:solidFill>
                            <a:schemeClr val="tx2">
                              <a:lumMod val="75000"/>
                            </a:schemeClr>
                          </a:solidFill>
                        </a:rPr>
                        <a:t> in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tc>
                  <a:txBody>
                    <a:bodyPr/>
                    <a:lstStyle/>
                    <a:p>
                      <a:pPr algn="ctr"/>
                      <a:r>
                        <a:rPr lang="de-DE" sz="1600" b="1" dirty="0" err="1">
                          <a:solidFill>
                            <a:schemeClr val="tx2">
                              <a:lumMod val="75000"/>
                            </a:schemeClr>
                          </a:solidFill>
                        </a:rPr>
                        <a:t>Number</a:t>
                      </a:r>
                      <a:r>
                        <a:rPr lang="de-DE" sz="1600" b="1" dirty="0">
                          <a:solidFill>
                            <a:schemeClr val="tx2">
                              <a:lumMod val="75000"/>
                            </a:schemeClr>
                          </a:solidFill>
                        </a:rPr>
                        <a:t>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tc>
                  <a:txBody>
                    <a:bodyPr/>
                    <a:lstStyle/>
                    <a:p>
                      <a:pPr algn="ctr"/>
                      <a:r>
                        <a:rPr lang="de-DE" sz="1600" b="1" dirty="0">
                          <a:solidFill>
                            <a:schemeClr val="tx2">
                              <a:lumMod val="75000"/>
                            </a:schemeClr>
                          </a:solidFill>
                        </a:rPr>
                        <a:t>Share </a:t>
                      </a:r>
                      <a:r>
                        <a:rPr lang="de-DE" sz="1600" b="1" dirty="0" err="1">
                          <a:solidFill>
                            <a:schemeClr val="tx2">
                              <a:lumMod val="75000"/>
                            </a:schemeClr>
                          </a:solidFill>
                        </a:rPr>
                        <a:t>of</a:t>
                      </a:r>
                      <a:r>
                        <a:rPr lang="de-DE" sz="1600" b="1" dirty="0">
                          <a:solidFill>
                            <a:schemeClr val="tx2">
                              <a:lumMod val="75000"/>
                            </a:schemeClr>
                          </a:solidFill>
                        </a:rPr>
                        <a:t> </a:t>
                      </a:r>
                      <a:r>
                        <a:rPr lang="de-DE" sz="1600" b="1" dirty="0" err="1">
                          <a:solidFill>
                            <a:schemeClr val="tx2">
                              <a:lumMod val="75000"/>
                            </a:schemeClr>
                          </a:solidFill>
                        </a:rPr>
                        <a:t>Vacancies</a:t>
                      </a:r>
                      <a:r>
                        <a:rPr lang="de-DE" sz="1600" b="1" dirty="0">
                          <a:solidFill>
                            <a:schemeClr val="tx2">
                              <a:lumMod val="75000"/>
                            </a:schemeClr>
                          </a:solidFill>
                        </a:rPr>
                        <a:t> in </a:t>
                      </a:r>
                      <a:r>
                        <a:rPr lang="de-DE" sz="1600" b="1" dirty="0" err="1">
                          <a:solidFill>
                            <a:schemeClr val="tx2">
                              <a:lumMod val="75000"/>
                            </a:schemeClr>
                          </a:solidFill>
                        </a:rPr>
                        <a:t>Occupational</a:t>
                      </a:r>
                      <a:r>
                        <a:rPr lang="de-DE" sz="1600" b="1" dirty="0">
                          <a:solidFill>
                            <a:schemeClr val="tx2">
                              <a:lumMod val="75000"/>
                            </a:schemeClr>
                          </a:solidFill>
                        </a:rPr>
                        <a:t> Groups </a:t>
                      </a:r>
                      <a:r>
                        <a:rPr lang="de-DE" sz="1600" b="1" dirty="0" err="1">
                          <a:solidFill>
                            <a:schemeClr val="tx2">
                              <a:lumMod val="75000"/>
                            </a:schemeClr>
                          </a:solidFill>
                        </a:rPr>
                        <a:t>with</a:t>
                      </a:r>
                      <a:r>
                        <a:rPr lang="de-DE" sz="1600" b="1" dirty="0">
                          <a:solidFill>
                            <a:schemeClr val="tx2">
                              <a:lumMod val="75000"/>
                            </a:schemeClr>
                          </a:solidFill>
                        </a:rPr>
                        <a:t> </a:t>
                      </a:r>
                      <a:r>
                        <a:rPr lang="de-DE" sz="1600" b="1" dirty="0" err="1">
                          <a:solidFill>
                            <a:schemeClr val="tx2">
                              <a:lumMod val="75000"/>
                            </a:schemeClr>
                          </a:solidFill>
                        </a:rPr>
                        <a:t>shortages</a:t>
                      </a:r>
                      <a:endParaRPr lang="de-DE" sz="1600" b="1" dirty="0">
                        <a:solidFill>
                          <a:schemeClr val="tx2">
                            <a:lumMod val="75000"/>
                          </a:schemeClr>
                        </a:solidFill>
                      </a:endParaRPr>
                    </a:p>
                  </a:txBody>
                  <a:tcPr anchor="ctr"/>
                </a:tc>
                <a:extLst>
                  <a:ext uri="{0D108BD9-81ED-4DB2-BD59-A6C34878D82A}">
                    <a16:rowId xmlns:a16="http://schemas.microsoft.com/office/drawing/2014/main" val="2383791930"/>
                  </a:ext>
                </a:extLst>
              </a:tr>
              <a:tr h="614363">
                <a:tc>
                  <a:txBody>
                    <a:bodyPr/>
                    <a:lstStyle/>
                    <a:p>
                      <a:r>
                        <a:rPr lang="de-DE" sz="1600" b="1" dirty="0">
                          <a:solidFill>
                            <a:schemeClr val="tx2">
                              <a:lumMod val="75000"/>
                            </a:schemeClr>
                          </a:solidFill>
                        </a:rPr>
                        <a:t>Overall</a:t>
                      </a:r>
                    </a:p>
                  </a:txBody>
                  <a:tcPr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50</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23.4%</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76</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33.9%</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98</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44.9%</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44416120"/>
                  </a:ext>
                </a:extLst>
              </a:tr>
              <a:tr h="769240">
                <a:tc>
                  <a:txBody>
                    <a:bodyPr/>
                    <a:lstStyle/>
                    <a:p>
                      <a:r>
                        <a:rPr lang="de-DE" sz="1600" b="1" dirty="0" err="1">
                          <a:solidFill>
                            <a:schemeClr val="tx2">
                              <a:lumMod val="75000"/>
                            </a:schemeClr>
                          </a:solidFill>
                        </a:rPr>
                        <a:t>Skilled</a:t>
                      </a:r>
                      <a:r>
                        <a:rPr lang="de-DE" sz="1600" b="1" dirty="0">
                          <a:solidFill>
                            <a:schemeClr val="tx2">
                              <a:lumMod val="75000"/>
                            </a:schemeClr>
                          </a:solidFill>
                        </a:rPr>
                        <a:t> </a:t>
                      </a:r>
                      <a:r>
                        <a:rPr lang="de-DE" sz="1600" b="1" dirty="0" err="1">
                          <a:solidFill>
                            <a:schemeClr val="tx2">
                              <a:lumMod val="75000"/>
                            </a:schemeClr>
                          </a:solidFill>
                        </a:rPr>
                        <a:t>Worker</a:t>
                      </a:r>
                      <a:endParaRPr lang="de-DE" sz="1600" b="1" dirty="0">
                        <a:solidFill>
                          <a:schemeClr val="tx2">
                            <a:lumMod val="75000"/>
                          </a:schemeClr>
                        </a:solidFill>
                      </a:endParaRPr>
                    </a:p>
                  </a:txBody>
                  <a:tcPr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18</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23.1%</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31</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36.6%</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49</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57.6%</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793541560"/>
                  </a:ext>
                </a:extLst>
              </a:tr>
              <a:tr h="614363">
                <a:tc>
                  <a:txBody>
                    <a:bodyPr/>
                    <a:lstStyle/>
                    <a:p>
                      <a:r>
                        <a:rPr lang="de-DE" sz="1600" b="1" dirty="0" err="1">
                          <a:solidFill>
                            <a:schemeClr val="tx2">
                              <a:lumMod val="75000"/>
                            </a:schemeClr>
                          </a:solidFill>
                        </a:rPr>
                        <a:t>Specialist</a:t>
                      </a:r>
                      <a:endParaRPr lang="de-DE" sz="1600" b="1" dirty="0">
                        <a:solidFill>
                          <a:schemeClr val="tx2">
                            <a:lumMod val="75000"/>
                          </a:schemeClr>
                        </a:solidFill>
                      </a:endParaRPr>
                    </a:p>
                  </a:txBody>
                  <a:tcPr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16</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43.7%</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22</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54.1%</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30</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46.1%</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490270768"/>
                  </a:ext>
                </a:extLst>
              </a:tr>
              <a:tr h="614363">
                <a:tc>
                  <a:txBody>
                    <a:bodyPr/>
                    <a:lstStyle/>
                    <a:p>
                      <a:r>
                        <a:rPr lang="de-DE" sz="1600" b="1" dirty="0">
                          <a:solidFill>
                            <a:schemeClr val="tx2">
                              <a:lumMod val="75000"/>
                            </a:schemeClr>
                          </a:solidFill>
                        </a:rPr>
                        <a:t>Expert</a:t>
                      </a:r>
                    </a:p>
                  </a:txBody>
                  <a:tcPr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16</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58.6%</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23</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64.0%</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19</a:t>
                      </a:r>
                      <a:endParaRPr lang="de-DE" sz="180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39700" algn="r">
                        <a:lnSpc>
                          <a:spcPct val="115000"/>
                        </a:lnSpc>
                        <a:spcAft>
                          <a:spcPts val="1000"/>
                        </a:spcAft>
                      </a:pPr>
                      <a:r>
                        <a:rPr lang="en-GB" sz="1800" dirty="0">
                          <a:solidFill>
                            <a:schemeClr val="tx2">
                              <a:lumMod val="75000"/>
                            </a:schemeClr>
                          </a:solidFill>
                          <a:effectLst/>
                          <a:latin typeface="Calibri" panose="020F0502020204030204" pitchFamily="34" charset="0"/>
                          <a:ea typeface="Calibri" panose="020F0502020204030204" pitchFamily="34" charset="0"/>
                          <a:cs typeface="Calibri" panose="020F0502020204030204" pitchFamily="34" charset="0"/>
                        </a:rPr>
                        <a:t>57.5%</a:t>
                      </a:r>
                      <a:endParaRPr lang="de-DE" sz="1800" dirty="0">
                        <a:solidFill>
                          <a:schemeClr val="tx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994419688"/>
                  </a:ext>
                </a:extLst>
              </a:tr>
            </a:tbl>
          </a:graphicData>
        </a:graphic>
      </p:graphicFrame>
    </p:spTree>
    <p:extLst>
      <p:ext uri="{BB962C8B-B14F-4D97-AF65-F5344CB8AC3E}">
        <p14:creationId xmlns:p14="http://schemas.microsoft.com/office/powerpoint/2010/main" val="512096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33C1DD-905C-4BA9-A865-D3A4111E3E24}"/>
              </a:ext>
            </a:extLst>
          </p:cNvPr>
          <p:cNvSpPr>
            <a:spLocks noGrp="1"/>
          </p:cNvSpPr>
          <p:nvPr>
            <p:ph type="ctrTitle"/>
          </p:nvPr>
        </p:nvSpPr>
        <p:spPr/>
        <p:txBody>
          <a:bodyPr/>
          <a:lstStyle/>
          <a:p>
            <a:r>
              <a:rPr lang="de-DE" dirty="0"/>
              <a:t>5 </a:t>
            </a:r>
            <a:r>
              <a:rPr lang="de-DE" dirty="0" err="1"/>
              <a:t>Conclusion</a:t>
            </a:r>
            <a:endParaRPr lang="de-DE" dirty="0"/>
          </a:p>
        </p:txBody>
      </p:sp>
      <p:sp>
        <p:nvSpPr>
          <p:cNvPr id="3" name="Inhaltsplatzhalter 2">
            <a:extLst>
              <a:ext uri="{FF2B5EF4-FFF2-40B4-BE49-F238E27FC236}">
                <a16:creationId xmlns:a16="http://schemas.microsoft.com/office/drawing/2014/main" id="{61D10262-384D-4E10-99C9-90EF92050562}"/>
              </a:ext>
            </a:extLst>
          </p:cNvPr>
          <p:cNvSpPr>
            <a:spLocks noGrp="1"/>
          </p:cNvSpPr>
          <p:nvPr>
            <p:ph sz="quarter" idx="10"/>
          </p:nvPr>
        </p:nvSpPr>
        <p:spPr>
          <a:xfrm>
            <a:off x="110048" y="1756446"/>
            <a:ext cx="9316339" cy="5004460"/>
          </a:xfrm>
        </p:spPr>
        <p:txBody>
          <a:bodyPr/>
          <a:lstStyle/>
          <a:p>
            <a:pPr marL="514350" indent="-514350">
              <a:buAutoNum type="arabicPeriod"/>
            </a:pPr>
            <a:r>
              <a:rPr lang="de-DE" sz="2400" b="1" dirty="0"/>
              <a:t>Are </a:t>
            </a:r>
            <a:r>
              <a:rPr lang="de-DE" sz="2400" b="1" dirty="0" err="1"/>
              <a:t>there</a:t>
            </a:r>
            <a:r>
              <a:rPr lang="de-DE" sz="2400" b="1" dirty="0"/>
              <a:t> </a:t>
            </a:r>
            <a:r>
              <a:rPr lang="de-DE" sz="2400" b="1" dirty="0" err="1"/>
              <a:t>labour</a:t>
            </a:r>
            <a:r>
              <a:rPr lang="de-DE" sz="2400" b="1" dirty="0"/>
              <a:t> and </a:t>
            </a:r>
            <a:r>
              <a:rPr lang="de-DE" sz="2400" b="1" dirty="0" err="1"/>
              <a:t>skilled</a:t>
            </a:r>
            <a:r>
              <a:rPr lang="de-DE" sz="2400" b="1" dirty="0"/>
              <a:t> </a:t>
            </a:r>
            <a:r>
              <a:rPr lang="de-DE" sz="2400" b="1" dirty="0" err="1"/>
              <a:t>worker</a:t>
            </a:r>
            <a:r>
              <a:rPr lang="de-DE" sz="2400" b="1" dirty="0"/>
              <a:t> </a:t>
            </a:r>
            <a:r>
              <a:rPr lang="de-DE" sz="2400" b="1" dirty="0" err="1"/>
              <a:t>shortages</a:t>
            </a:r>
            <a:r>
              <a:rPr lang="de-DE" sz="2400" b="1" dirty="0"/>
              <a:t> in </a:t>
            </a:r>
            <a:r>
              <a:rPr lang="de-DE" sz="2400" b="1" dirty="0" err="1"/>
              <a:t>the</a:t>
            </a:r>
            <a:r>
              <a:rPr lang="de-DE" sz="2400" b="1" dirty="0"/>
              <a:t> State </a:t>
            </a:r>
            <a:r>
              <a:rPr lang="de-DE" sz="2400" b="1" dirty="0" err="1"/>
              <a:t>of</a:t>
            </a:r>
            <a:r>
              <a:rPr lang="de-DE" sz="2400" b="1" dirty="0"/>
              <a:t> Brandenburg?</a:t>
            </a:r>
          </a:p>
          <a:p>
            <a:endParaRPr lang="de-DE" dirty="0"/>
          </a:p>
          <a:p>
            <a:pPr marL="1143000" lvl="1" indent="-457200"/>
            <a:r>
              <a:rPr lang="de-DE" dirty="0" err="1"/>
              <a:t>It</a:t>
            </a:r>
            <a:r>
              <a:rPr lang="de-DE" dirty="0"/>
              <a:t> </a:t>
            </a:r>
            <a:r>
              <a:rPr lang="de-DE" dirty="0" err="1"/>
              <a:t>can</a:t>
            </a:r>
            <a:r>
              <a:rPr lang="de-DE" dirty="0"/>
              <a:t> </a:t>
            </a:r>
            <a:r>
              <a:rPr lang="de-DE" dirty="0" err="1"/>
              <a:t>be</a:t>
            </a:r>
            <a:r>
              <a:rPr lang="de-DE" dirty="0"/>
              <a:t> </a:t>
            </a:r>
            <a:r>
              <a:rPr lang="de-DE" dirty="0" err="1"/>
              <a:t>stated</a:t>
            </a:r>
            <a:r>
              <a:rPr lang="de-DE" dirty="0"/>
              <a:t>, </a:t>
            </a:r>
            <a:r>
              <a:rPr lang="de-DE" dirty="0" err="1"/>
              <a:t>that</a:t>
            </a:r>
            <a:r>
              <a:rPr lang="de-DE" dirty="0"/>
              <a:t> </a:t>
            </a:r>
            <a:r>
              <a:rPr lang="de-DE" dirty="0" err="1"/>
              <a:t>the</a:t>
            </a:r>
            <a:r>
              <a:rPr lang="de-DE" dirty="0"/>
              <a:t> </a:t>
            </a:r>
            <a:r>
              <a:rPr lang="de-DE" dirty="0" err="1"/>
              <a:t>bottlenecks</a:t>
            </a:r>
            <a:r>
              <a:rPr lang="de-DE" dirty="0"/>
              <a:t> </a:t>
            </a:r>
            <a:r>
              <a:rPr lang="en-US" dirty="0"/>
              <a:t>on the </a:t>
            </a:r>
            <a:r>
              <a:rPr lang="en-US" dirty="0" err="1"/>
              <a:t>labour</a:t>
            </a:r>
            <a:r>
              <a:rPr lang="en-US" dirty="0"/>
              <a:t> market in the state of Brandenburg are shortages of skilled workers and not </a:t>
            </a:r>
            <a:r>
              <a:rPr lang="en-US" dirty="0" err="1"/>
              <a:t>labour</a:t>
            </a:r>
            <a:r>
              <a:rPr lang="en-US" dirty="0"/>
              <a:t> shortages.</a:t>
            </a:r>
          </a:p>
          <a:p>
            <a:pPr marL="1143000" lvl="1" indent="-457200"/>
            <a:endParaRPr lang="en-US" dirty="0"/>
          </a:p>
          <a:p>
            <a:pPr marL="1143000" lvl="1" indent="-457200"/>
            <a:r>
              <a:rPr lang="de-DE" dirty="0" err="1"/>
              <a:t>While</a:t>
            </a:r>
            <a:r>
              <a:rPr lang="de-DE" dirty="0"/>
              <a:t> </a:t>
            </a:r>
            <a:r>
              <a:rPr lang="de-DE" dirty="0" err="1"/>
              <a:t>no</a:t>
            </a:r>
            <a:r>
              <a:rPr lang="de-DE" dirty="0"/>
              <a:t> </a:t>
            </a:r>
            <a:r>
              <a:rPr lang="de-DE" dirty="0" err="1"/>
              <a:t>bottlenecks</a:t>
            </a:r>
            <a:r>
              <a:rPr lang="de-DE" dirty="0"/>
              <a:t> </a:t>
            </a:r>
            <a:r>
              <a:rPr lang="de-DE" dirty="0" err="1"/>
              <a:t>were</a:t>
            </a:r>
            <a:r>
              <a:rPr lang="de-DE" dirty="0"/>
              <a:t> </a:t>
            </a:r>
            <a:r>
              <a:rPr lang="de-DE" dirty="0" err="1"/>
              <a:t>observed</a:t>
            </a:r>
            <a:r>
              <a:rPr lang="de-DE" dirty="0"/>
              <a:t> </a:t>
            </a:r>
            <a:r>
              <a:rPr lang="de-DE" dirty="0" err="1"/>
              <a:t>for</a:t>
            </a:r>
            <a:r>
              <a:rPr lang="de-DE" dirty="0"/>
              <a:t> simple </a:t>
            </a:r>
            <a:r>
              <a:rPr lang="de-DE" dirty="0" err="1"/>
              <a:t>unskilled</a:t>
            </a:r>
            <a:r>
              <a:rPr lang="de-DE" dirty="0"/>
              <a:t> </a:t>
            </a:r>
            <a:r>
              <a:rPr lang="de-DE" dirty="0" err="1"/>
              <a:t>labour</a:t>
            </a:r>
            <a:r>
              <a:rPr lang="de-DE" dirty="0"/>
              <a:t> </a:t>
            </a:r>
            <a:r>
              <a:rPr lang="de-DE" dirty="0" err="1"/>
              <a:t>during</a:t>
            </a:r>
            <a:r>
              <a:rPr lang="de-DE" dirty="0"/>
              <a:t> </a:t>
            </a:r>
            <a:r>
              <a:rPr lang="de-DE" dirty="0" err="1"/>
              <a:t>the</a:t>
            </a:r>
            <a:r>
              <a:rPr lang="de-DE" dirty="0"/>
              <a:t> </a:t>
            </a:r>
            <a:r>
              <a:rPr lang="de-DE" dirty="0" err="1"/>
              <a:t>entire</a:t>
            </a:r>
            <a:r>
              <a:rPr lang="de-DE" dirty="0"/>
              <a:t> </a:t>
            </a:r>
            <a:r>
              <a:rPr lang="de-DE" dirty="0" err="1"/>
              <a:t>observation</a:t>
            </a:r>
            <a:r>
              <a:rPr lang="de-DE" dirty="0"/>
              <a:t> </a:t>
            </a:r>
            <a:r>
              <a:rPr lang="de-DE" dirty="0" err="1"/>
              <a:t>period</a:t>
            </a:r>
            <a:r>
              <a:rPr lang="de-DE" dirty="0"/>
              <a:t>, </a:t>
            </a:r>
            <a:r>
              <a:rPr lang="de-DE" dirty="0" err="1"/>
              <a:t>the</a:t>
            </a:r>
            <a:r>
              <a:rPr lang="de-DE" dirty="0"/>
              <a:t> </a:t>
            </a:r>
            <a:r>
              <a:rPr lang="de-DE" dirty="0" err="1"/>
              <a:t>situation</a:t>
            </a:r>
            <a:r>
              <a:rPr lang="de-DE" dirty="0"/>
              <a:t> </a:t>
            </a:r>
            <a:r>
              <a:rPr lang="de-DE" dirty="0" err="1"/>
              <a:t>changed</a:t>
            </a:r>
            <a:r>
              <a:rPr lang="de-DE" dirty="0"/>
              <a:t> </a:t>
            </a:r>
            <a:r>
              <a:rPr lang="de-DE" dirty="0" err="1"/>
              <a:t>significantly</a:t>
            </a:r>
            <a:r>
              <a:rPr lang="de-DE" dirty="0"/>
              <a:t> </a:t>
            </a:r>
            <a:r>
              <a:rPr lang="de-DE" dirty="0" err="1"/>
              <a:t>for</a:t>
            </a:r>
            <a:r>
              <a:rPr lang="de-DE" dirty="0"/>
              <a:t> </a:t>
            </a:r>
            <a:r>
              <a:rPr lang="de-DE" dirty="0" err="1"/>
              <a:t>skilled</a:t>
            </a:r>
            <a:r>
              <a:rPr lang="de-DE" dirty="0"/>
              <a:t> </a:t>
            </a:r>
            <a:r>
              <a:rPr lang="de-DE" dirty="0" err="1"/>
              <a:t>workers</a:t>
            </a:r>
            <a:r>
              <a:rPr lang="de-DE" dirty="0"/>
              <a:t>/</a:t>
            </a:r>
            <a:r>
              <a:rPr lang="de-DE" dirty="0" err="1"/>
              <a:t>specialists</a:t>
            </a:r>
            <a:r>
              <a:rPr lang="de-DE" dirty="0"/>
              <a:t>/</a:t>
            </a:r>
            <a:r>
              <a:rPr lang="de-DE" dirty="0" err="1"/>
              <a:t>experts</a:t>
            </a:r>
            <a:r>
              <a:rPr lang="de-DE" dirty="0"/>
              <a:t> </a:t>
            </a:r>
            <a:r>
              <a:rPr lang="de-DE" dirty="0" err="1"/>
              <a:t>from</a:t>
            </a:r>
            <a:r>
              <a:rPr lang="de-DE" dirty="0"/>
              <a:t> 2017 </a:t>
            </a:r>
            <a:r>
              <a:rPr lang="de-DE" dirty="0" err="1"/>
              <a:t>onwards</a:t>
            </a:r>
            <a:r>
              <a:rPr lang="de-DE" dirty="0"/>
              <a:t>. </a:t>
            </a:r>
          </a:p>
        </p:txBody>
      </p:sp>
    </p:spTree>
    <p:extLst>
      <p:ext uri="{BB962C8B-B14F-4D97-AF65-F5344CB8AC3E}">
        <p14:creationId xmlns:p14="http://schemas.microsoft.com/office/powerpoint/2010/main" val="747964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79AA38-31B3-4BEE-A752-AA40C7173E07}"/>
              </a:ext>
            </a:extLst>
          </p:cNvPr>
          <p:cNvSpPr>
            <a:spLocks noGrp="1"/>
          </p:cNvSpPr>
          <p:nvPr>
            <p:ph type="ctrTitle"/>
          </p:nvPr>
        </p:nvSpPr>
        <p:spPr/>
        <p:txBody>
          <a:bodyPr/>
          <a:lstStyle/>
          <a:p>
            <a:r>
              <a:rPr lang="de-DE" dirty="0"/>
              <a:t>5 </a:t>
            </a:r>
            <a:r>
              <a:rPr lang="de-DE" dirty="0" err="1"/>
              <a:t>Conclusion</a:t>
            </a:r>
            <a:endParaRPr lang="de-DE" dirty="0"/>
          </a:p>
        </p:txBody>
      </p:sp>
      <p:sp>
        <p:nvSpPr>
          <p:cNvPr id="4" name="Inhaltsplatzhalter 4">
            <a:extLst>
              <a:ext uri="{FF2B5EF4-FFF2-40B4-BE49-F238E27FC236}">
                <a16:creationId xmlns:a16="http://schemas.microsoft.com/office/drawing/2014/main" id="{05B1EB96-ED74-4287-BDF6-B9F9885BC207}"/>
              </a:ext>
            </a:extLst>
          </p:cNvPr>
          <p:cNvSpPr>
            <a:spLocks noGrp="1"/>
          </p:cNvSpPr>
          <p:nvPr>
            <p:ph sz="quarter" idx="10"/>
          </p:nvPr>
        </p:nvSpPr>
        <p:spPr>
          <a:xfrm>
            <a:off x="109538" y="1755775"/>
            <a:ext cx="8936037" cy="5005388"/>
          </a:xfrm>
        </p:spPr>
        <p:txBody>
          <a:bodyPr>
            <a:normAutofit fontScale="77500" lnSpcReduction="20000"/>
          </a:bodyPr>
          <a:lstStyle/>
          <a:p>
            <a:pPr marL="514350" lvl="1" indent="-514350">
              <a:spcBef>
                <a:spcPts val="1000"/>
              </a:spcBef>
              <a:buFont typeface="+mj-lt"/>
              <a:buAutoNum type="arabicPeriod" startAt="2"/>
            </a:pPr>
            <a:r>
              <a:rPr lang="de-DE" sz="3100" b="1" dirty="0" err="1"/>
              <a:t>How</a:t>
            </a:r>
            <a:r>
              <a:rPr lang="de-DE" sz="3100" b="1" dirty="0"/>
              <a:t> </a:t>
            </a:r>
            <a:r>
              <a:rPr lang="de-DE" sz="3100" b="1" dirty="0" err="1"/>
              <a:t>have</a:t>
            </a:r>
            <a:r>
              <a:rPr lang="de-DE" sz="3100" b="1" dirty="0"/>
              <a:t> </a:t>
            </a:r>
            <a:r>
              <a:rPr lang="de-DE" sz="3100" b="1" dirty="0" err="1"/>
              <a:t>labour</a:t>
            </a:r>
            <a:r>
              <a:rPr lang="de-DE" sz="3100" b="1" dirty="0"/>
              <a:t> and </a:t>
            </a:r>
            <a:r>
              <a:rPr lang="de-DE" sz="3100" b="1" dirty="0" err="1"/>
              <a:t>skilled</a:t>
            </a:r>
            <a:r>
              <a:rPr lang="de-DE" sz="3100" b="1" dirty="0"/>
              <a:t> </a:t>
            </a:r>
            <a:r>
              <a:rPr lang="de-DE" sz="3100" b="1" dirty="0" err="1"/>
              <a:t>worker</a:t>
            </a:r>
            <a:r>
              <a:rPr lang="de-DE" sz="3100" b="1" dirty="0"/>
              <a:t> </a:t>
            </a:r>
            <a:r>
              <a:rPr lang="de-DE" sz="3100" b="1" dirty="0" err="1"/>
              <a:t>shortages</a:t>
            </a:r>
            <a:r>
              <a:rPr lang="de-DE" sz="3100" b="1" dirty="0"/>
              <a:t> </a:t>
            </a:r>
            <a:r>
              <a:rPr lang="de-DE" sz="3100" b="1" dirty="0" err="1"/>
              <a:t>developed</a:t>
            </a:r>
            <a:r>
              <a:rPr lang="de-DE" sz="3100" b="1" dirty="0"/>
              <a:t> </a:t>
            </a:r>
            <a:r>
              <a:rPr lang="de-DE" sz="3100" b="1" dirty="0" err="1"/>
              <a:t>over</a:t>
            </a:r>
            <a:r>
              <a:rPr lang="de-DE" sz="3100" b="1" dirty="0"/>
              <a:t> time?</a:t>
            </a:r>
          </a:p>
          <a:p>
            <a:pPr marL="514350" lvl="1" indent="-514350">
              <a:spcBef>
                <a:spcPts val="1000"/>
              </a:spcBef>
              <a:buFont typeface="Arial" panose="020B0604020202020204" pitchFamily="34" charset="0"/>
              <a:buAutoNum type="arabicPeriod" startAt="2"/>
            </a:pPr>
            <a:endParaRPr lang="de-DE" sz="2800" b="1" dirty="0"/>
          </a:p>
          <a:p>
            <a:pPr marL="1143000" lvl="1" indent="-457200"/>
            <a:r>
              <a:rPr lang="de-DE" dirty="0"/>
              <a:t>The </a:t>
            </a:r>
            <a:r>
              <a:rPr lang="de-DE" dirty="0" err="1"/>
              <a:t>data</a:t>
            </a:r>
            <a:r>
              <a:rPr lang="de-DE" dirty="0"/>
              <a:t> </a:t>
            </a:r>
            <a:r>
              <a:rPr lang="de-DE" dirty="0" err="1"/>
              <a:t>shows</a:t>
            </a:r>
            <a:r>
              <a:rPr lang="de-DE" dirty="0"/>
              <a:t> </a:t>
            </a:r>
            <a:r>
              <a:rPr lang="de-DE" dirty="0" err="1"/>
              <a:t>that</a:t>
            </a:r>
            <a:r>
              <a:rPr lang="de-DE" dirty="0"/>
              <a:t> </a:t>
            </a:r>
            <a:r>
              <a:rPr lang="de-DE" dirty="0" err="1"/>
              <a:t>between</a:t>
            </a:r>
            <a:r>
              <a:rPr lang="de-DE" dirty="0"/>
              <a:t> 2017 and 2023, </a:t>
            </a:r>
            <a:r>
              <a:rPr lang="de-DE" dirty="0" err="1"/>
              <a:t>the</a:t>
            </a:r>
            <a:r>
              <a:rPr lang="de-DE" dirty="0"/>
              <a:t> </a:t>
            </a:r>
            <a:r>
              <a:rPr lang="de-DE" dirty="0" err="1"/>
              <a:t>labour</a:t>
            </a:r>
            <a:r>
              <a:rPr lang="de-DE" dirty="0"/>
              <a:t> </a:t>
            </a:r>
            <a:r>
              <a:rPr lang="de-DE" dirty="0" err="1"/>
              <a:t>market</a:t>
            </a:r>
            <a:r>
              <a:rPr lang="de-DE" dirty="0"/>
              <a:t> in </a:t>
            </a:r>
            <a:r>
              <a:rPr lang="de-DE" dirty="0" err="1"/>
              <a:t>the</a:t>
            </a:r>
            <a:r>
              <a:rPr lang="de-DE" dirty="0"/>
              <a:t> </a:t>
            </a:r>
            <a:r>
              <a:rPr lang="de-DE" dirty="0" err="1"/>
              <a:t>state</a:t>
            </a:r>
            <a:r>
              <a:rPr lang="de-DE" dirty="0"/>
              <a:t> </a:t>
            </a:r>
            <a:r>
              <a:rPr lang="de-DE" dirty="0" err="1"/>
              <a:t>of</a:t>
            </a:r>
            <a:r>
              <a:rPr lang="de-DE" dirty="0"/>
              <a:t> Brandenburg </a:t>
            </a:r>
            <a:r>
              <a:rPr lang="de-DE" dirty="0" err="1"/>
              <a:t>developed</a:t>
            </a:r>
            <a:r>
              <a:rPr lang="de-DE" dirty="0"/>
              <a:t> </a:t>
            </a:r>
            <a:r>
              <a:rPr lang="de-DE" dirty="0" err="1"/>
              <a:t>from</a:t>
            </a:r>
            <a:r>
              <a:rPr lang="de-DE" dirty="0"/>
              <a:t> an </a:t>
            </a:r>
            <a:r>
              <a:rPr lang="de-DE" dirty="0" err="1"/>
              <a:t>oversupply</a:t>
            </a:r>
            <a:r>
              <a:rPr lang="de-DE" dirty="0"/>
              <a:t> </a:t>
            </a:r>
            <a:r>
              <a:rPr lang="de-DE" dirty="0" err="1"/>
              <a:t>of</a:t>
            </a:r>
            <a:r>
              <a:rPr lang="de-DE" dirty="0"/>
              <a:t> </a:t>
            </a:r>
            <a:r>
              <a:rPr lang="de-DE" dirty="0" err="1"/>
              <a:t>workers</a:t>
            </a:r>
            <a:r>
              <a:rPr lang="de-DE" dirty="0"/>
              <a:t> </a:t>
            </a:r>
            <a:r>
              <a:rPr lang="de-DE" dirty="0" err="1"/>
              <a:t>to</a:t>
            </a:r>
            <a:r>
              <a:rPr lang="de-DE" dirty="0"/>
              <a:t> a </a:t>
            </a:r>
            <a:r>
              <a:rPr lang="de-DE" dirty="0" err="1"/>
              <a:t>shortage</a:t>
            </a:r>
            <a:r>
              <a:rPr lang="de-DE" dirty="0"/>
              <a:t> </a:t>
            </a:r>
            <a:r>
              <a:rPr lang="de-DE" dirty="0" err="1"/>
              <a:t>of</a:t>
            </a:r>
            <a:r>
              <a:rPr lang="de-DE" dirty="0"/>
              <a:t> </a:t>
            </a:r>
            <a:r>
              <a:rPr lang="de-DE" dirty="0" err="1"/>
              <a:t>workers</a:t>
            </a:r>
            <a:r>
              <a:rPr lang="de-DE" dirty="0"/>
              <a:t> in </a:t>
            </a:r>
            <a:r>
              <a:rPr lang="de-DE" dirty="0" err="1"/>
              <a:t>areas</a:t>
            </a:r>
            <a:r>
              <a:rPr lang="de-DE" dirty="0"/>
              <a:t> </a:t>
            </a:r>
            <a:r>
              <a:rPr lang="de-DE" dirty="0" err="1"/>
              <a:t>with</a:t>
            </a:r>
            <a:r>
              <a:rPr lang="de-DE" dirty="0"/>
              <a:t> </a:t>
            </a:r>
            <a:r>
              <a:rPr lang="de-DE" dirty="0" err="1"/>
              <a:t>higher</a:t>
            </a:r>
            <a:r>
              <a:rPr lang="de-DE" dirty="0"/>
              <a:t> </a:t>
            </a:r>
            <a:r>
              <a:rPr lang="de-DE" dirty="0" err="1"/>
              <a:t>qualification</a:t>
            </a:r>
            <a:r>
              <a:rPr lang="de-DE" dirty="0"/>
              <a:t> and </a:t>
            </a:r>
            <a:r>
              <a:rPr lang="de-DE" dirty="0" err="1"/>
              <a:t>skill</a:t>
            </a:r>
            <a:r>
              <a:rPr lang="de-DE" dirty="0"/>
              <a:t> </a:t>
            </a:r>
            <a:r>
              <a:rPr lang="de-DE" dirty="0" err="1"/>
              <a:t>reqirements</a:t>
            </a:r>
            <a:r>
              <a:rPr lang="de-DE" dirty="0"/>
              <a:t>.</a:t>
            </a:r>
          </a:p>
          <a:p>
            <a:pPr marL="1143000" lvl="1" indent="-457200"/>
            <a:endParaRPr lang="en-GB" dirty="0"/>
          </a:p>
          <a:p>
            <a:pPr marL="1143000" lvl="1" indent="-457200"/>
            <a:r>
              <a:rPr lang="en-GB" dirty="0"/>
              <a:t>The number of occupational groups in shortage situations increases in all occupational groups over the period, except for experts in 2023. In 2017, there are 50 occupational groups with bottlenecks and in 2023 almost twice as many at 98. </a:t>
            </a:r>
          </a:p>
          <a:p>
            <a:pPr marL="171450" indent="-171450">
              <a:buFont typeface="Arial" panose="020B0604020202020204" pitchFamily="34" charset="0"/>
              <a:buChar char="•"/>
            </a:pPr>
            <a:endParaRPr lang="en-GB" sz="1200" dirty="0">
              <a:solidFill>
                <a:schemeClr val="tx1"/>
              </a:solidFill>
            </a:endParaRPr>
          </a:p>
          <a:p>
            <a:pPr marL="1143000" lvl="1" indent="-457200"/>
            <a:r>
              <a:rPr lang="en-GB" dirty="0"/>
              <a:t>This growth is particularly strong in the skilled worker sector. The spread of shortages across the range of occupations thus increases significantly between 2017 and 2023. </a:t>
            </a:r>
          </a:p>
          <a:p>
            <a:pPr marL="1143000" lvl="1" indent="-457200"/>
            <a:endParaRPr lang="en-GB" dirty="0"/>
          </a:p>
          <a:p>
            <a:pPr marL="1143000" lvl="1" indent="-457200"/>
            <a:r>
              <a:rPr lang="en-GB" dirty="0"/>
              <a:t>The labour market for simple jobs with no or low qualification and competence requirements show a significantly different labour market situation. No bottleneck can be identified for this labour market segment in the entire period between 2012 and 2023.</a:t>
            </a:r>
          </a:p>
          <a:p>
            <a:pPr marL="1143000" lvl="1" indent="-457200"/>
            <a:endParaRPr lang="de-DE" dirty="0"/>
          </a:p>
        </p:txBody>
      </p:sp>
    </p:spTree>
    <p:extLst>
      <p:ext uri="{BB962C8B-B14F-4D97-AF65-F5344CB8AC3E}">
        <p14:creationId xmlns:p14="http://schemas.microsoft.com/office/powerpoint/2010/main" val="789066906"/>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D17F8E-3CB6-4F1A-AB1C-C0FA346E23D7}">
  <ds:schemaRefs>
    <ds:schemaRef ds:uri="http://purl.org/dc/terms/"/>
    <ds:schemaRef ds:uri="http://www.w3.org/XML/1998/namespac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b60ce84f-f280-4667-9800-e3f576e2a563"/>
    <ds:schemaRef ds:uri="62366948-6865-4f5e-9e13-175c864d6460"/>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4DF3C6-2793-4481-929B-A0395C7E9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3000</Words>
  <Application>Microsoft Office PowerPoint</Application>
  <PresentationFormat>Breitbild</PresentationFormat>
  <Paragraphs>251</Paragraphs>
  <Slides>10</Slides>
  <Notes>10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10</vt:i4>
      </vt:variant>
    </vt:vector>
  </HeadingPairs>
  <TitlesOfParts>
    <vt:vector size="15" baseType="lpstr">
      <vt:lpstr>Arial</vt:lpstr>
      <vt:lpstr>Calibri</vt:lpstr>
      <vt:lpstr>Calibri Light</vt:lpstr>
      <vt:lpstr>Times New Roman</vt:lpstr>
      <vt:lpstr>Custom Design</vt:lpstr>
      <vt:lpstr>PowerPoint-Präsentation</vt:lpstr>
      <vt:lpstr>1 Introduction</vt:lpstr>
      <vt:lpstr>2 Labour Market Trends – Key Data</vt:lpstr>
      <vt:lpstr>2 Labour Market Trends – Key Data</vt:lpstr>
      <vt:lpstr>3 Methodology</vt:lpstr>
      <vt:lpstr>4 Empirical Results</vt:lpstr>
      <vt:lpstr>4 Empirical Results</vt:lpstr>
      <vt:lpstr>5 Conclusion</vt:lpstr>
      <vt:lpstr>5 Conclusion</vt:lpstr>
      <vt:lpstr>5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Walter, Anja</cp:lastModifiedBy>
  <cp:revision>147</cp:revision>
  <cp:lastPrinted>2024-09-02T09:04:21Z</cp:lastPrinted>
  <dcterms:created xsi:type="dcterms:W3CDTF">2021-07-14T07:03:25Z</dcterms:created>
  <dcterms:modified xsi:type="dcterms:W3CDTF">2024-09-02T09:09:49Z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